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handoutMasterIdLst>
    <p:handoutMasterId r:id="rId61"/>
  </p:handoutMasterIdLst>
  <p:sldIdLst>
    <p:sldId id="330" r:id="rId2"/>
    <p:sldId id="331" r:id="rId3"/>
    <p:sldId id="332" r:id="rId4"/>
    <p:sldId id="333" r:id="rId5"/>
    <p:sldId id="257" r:id="rId6"/>
    <p:sldId id="265" r:id="rId7"/>
    <p:sldId id="266" r:id="rId8"/>
    <p:sldId id="267" r:id="rId9"/>
    <p:sldId id="258" r:id="rId10"/>
    <p:sldId id="259" r:id="rId11"/>
    <p:sldId id="329" r:id="rId12"/>
    <p:sldId id="268" r:id="rId13"/>
    <p:sldId id="269" r:id="rId14"/>
    <p:sldId id="270" r:id="rId15"/>
    <p:sldId id="271" r:id="rId16"/>
    <p:sldId id="378" r:id="rId17"/>
    <p:sldId id="376" r:id="rId18"/>
    <p:sldId id="275" r:id="rId19"/>
    <p:sldId id="337" r:id="rId20"/>
    <p:sldId id="338" r:id="rId21"/>
    <p:sldId id="339" r:id="rId22"/>
    <p:sldId id="340" r:id="rId23"/>
    <p:sldId id="341" r:id="rId24"/>
    <p:sldId id="342" r:id="rId25"/>
    <p:sldId id="343" r:id="rId26"/>
    <p:sldId id="344" r:id="rId27"/>
    <p:sldId id="276" r:id="rId28"/>
    <p:sldId id="277" r:id="rId29"/>
    <p:sldId id="278" r:id="rId30"/>
    <p:sldId id="377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8" r:id="rId40"/>
    <p:sldId id="289" r:id="rId41"/>
    <p:sldId id="291" r:id="rId42"/>
    <p:sldId id="294" r:id="rId43"/>
    <p:sldId id="296" r:id="rId44"/>
    <p:sldId id="346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260" r:id="rId55"/>
    <p:sldId id="261" r:id="rId56"/>
    <p:sldId id="311" r:id="rId57"/>
    <p:sldId id="379" r:id="rId58"/>
    <p:sldId id="312" r:id="rId59"/>
    <p:sldId id="262" r:id="rId6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0FFFF"/>
    <a:srgbClr val="CCFFCC"/>
    <a:srgbClr val="F7FFEF"/>
    <a:srgbClr val="39CE29"/>
    <a:srgbClr val="4A008C"/>
    <a:srgbClr val="FFCE00"/>
    <a:srgbClr val="39A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5" autoAdjust="0"/>
    <p:restoredTop sz="94660"/>
  </p:normalViewPr>
  <p:slideViewPr>
    <p:cSldViewPr>
      <p:cViewPr varScale="1">
        <p:scale>
          <a:sx n="74" d="100"/>
          <a:sy n="74" d="100"/>
        </p:scale>
        <p:origin x="106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" charset="0"/>
              </a:defRPr>
            </a:lvl1pPr>
          </a:lstStyle>
          <a:p>
            <a:pPr>
              <a:defRPr/>
            </a:pPr>
            <a:fld id="{00EAF674-E722-4A50-8A0E-50EB2CACE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5857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1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332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F0F22E3-42BA-456E-8E61-88B7B3CEE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562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B7783-B865-4273-9C62-AD4D3719FE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24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A89E0-C6D3-4A05-857E-2F544C66C7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279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E3D46-0BA7-40E7-B099-CDBF332189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072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05787-3F6B-46DE-AA81-06B63597CB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564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D7159-F951-4CFE-B65A-ED14E5E668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452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1D6A4-6A12-4E9D-BA35-061A8BCD57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846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F5E89-BBD0-4F56-A6C2-190276F54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274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9CB25-8DF7-480C-AF63-88FAEFB32F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10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AAD9C-2D24-4AC8-B043-A2A4E8BAFB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871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F6F82-BD88-459D-B167-B138E6144A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98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12291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29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pPr>
              <a:defRPr/>
            </a:pPr>
            <a:fld id="{EAC51B55-1A0C-49BF-8E1E-099FADA7F8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Song-%20Patriotic.mp3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images.google.com/imgres?imgurl=http://upload.wikimedia.org/wikipedia/commons/thumb/3/3d/Wedding_rings.jpg/800px-Wedding_rings.jpg&amp;imgrefurl=http://catholicsensibility.wordpress.com/tag/liturgy/rites/rite-of-marriage/&amp;h=300&amp;w=400&amp;sz=102&amp;hl=en&amp;start=59&amp;tbnid=8RJb0R_SWL3urM:&amp;tbnh=107&amp;tbnw=143&amp;prev=/images?q=marriage&amp;start=40&amp;gbv=2&amp;ndsp=20&amp;svnum=10&amp;hl=en&amp;sa=N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838200"/>
            <a:ext cx="86106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>
              <a:solidFill>
                <a:srgbClr val="FFFF00"/>
              </a:solidFill>
            </a:endParaRPr>
          </a:p>
          <a:p>
            <a:r>
              <a:rPr lang="en-US" sz="2400" b="1" u="sng" dirty="0" smtClean="0"/>
              <a:t>Decide if </a:t>
            </a:r>
            <a:r>
              <a:rPr lang="en-US" sz="2400" b="1" u="sng" dirty="0" smtClean="0">
                <a:solidFill>
                  <a:srgbClr val="00FFFF"/>
                </a:solidFill>
              </a:rPr>
              <a:t>True OR False </a:t>
            </a:r>
            <a:r>
              <a:rPr lang="en-US" sz="2400" b="1" u="sng" dirty="0" smtClean="0">
                <a:solidFill>
                  <a:srgbClr val="FFFF00"/>
                </a:solidFill>
                <a:latin typeface="Rockwell Extra Bold" pitchFamily="18" charset="0"/>
              </a:rPr>
              <a:t>AND</a:t>
            </a:r>
            <a:r>
              <a:rPr lang="en-US" sz="2400" b="1" u="sng" dirty="0" smtClean="0"/>
              <a:t> Explain WHY:</a:t>
            </a:r>
          </a:p>
          <a:p>
            <a:r>
              <a:rPr lang="en-US" sz="2400" dirty="0" smtClean="0"/>
              <a:t>1. All cultures are the same.</a:t>
            </a:r>
          </a:p>
          <a:p>
            <a:r>
              <a:rPr lang="en-US" sz="2400" dirty="0" smtClean="0"/>
              <a:t>2.  Cultural practices are only dictated by wealthy societies</a:t>
            </a:r>
          </a:p>
          <a:p>
            <a:r>
              <a:rPr lang="en-US" sz="2400" dirty="0" smtClean="0"/>
              <a:t>3. Sociologists consider western culture superior to all other cultures.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  <a:p>
            <a:endParaRPr lang="en-US" sz="2400" b="1" dirty="0">
              <a:solidFill>
                <a:srgbClr val="FFFF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b="1" dirty="0" smtClean="0">
              <a:solidFill>
                <a:srgbClr val="FFFF00"/>
              </a:solidFill>
            </a:endParaRPr>
          </a:p>
          <a:p>
            <a:pPr algn="ctr"/>
            <a:endParaRPr lang="en-US" b="1" dirty="0">
              <a:solidFill>
                <a:srgbClr val="FFFF00"/>
              </a:solidFill>
            </a:endParaRPr>
          </a:p>
          <a:p>
            <a:pPr algn="ctr"/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87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18"/>
          <p:cNvSpPr txBox="1">
            <a:spLocks noChangeArrowheads="1"/>
          </p:cNvSpPr>
          <p:nvPr/>
        </p:nvSpPr>
        <p:spPr bwMode="auto">
          <a:xfrm>
            <a:off x="304800" y="0"/>
            <a:ext cx="28194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>
                <a:solidFill>
                  <a:srgbClr val="FFCC00"/>
                </a:solidFill>
                <a:latin typeface="Trebuchet MS" pitchFamily="34" charset="0"/>
              </a:rPr>
              <a:t>SECTION </a:t>
            </a:r>
            <a:r>
              <a:rPr lang="en-US" sz="3000">
                <a:solidFill>
                  <a:srgbClr val="FFCE00"/>
                </a:solidFill>
                <a:latin typeface="Trebuchet MS" pitchFamily="34" charset="0"/>
              </a:rPr>
              <a:t>1</a:t>
            </a:r>
            <a:endParaRPr lang="en-US" sz="3000">
              <a:solidFill>
                <a:srgbClr val="FFCC00"/>
              </a:solidFill>
              <a:latin typeface="Trebuchet MS" pitchFamily="34" charset="0"/>
            </a:endParaRPr>
          </a:p>
        </p:txBody>
      </p:sp>
      <p:sp>
        <p:nvSpPr>
          <p:cNvPr id="5151" name="Rectangle 31"/>
          <p:cNvSpPr>
            <a:spLocks noChangeArrowheads="1"/>
          </p:cNvSpPr>
          <p:nvPr/>
        </p:nvSpPr>
        <p:spPr bwMode="auto">
          <a:xfrm>
            <a:off x="304800" y="609600"/>
            <a:ext cx="7543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The Meaning of Culture</a:t>
            </a:r>
          </a:p>
        </p:txBody>
      </p:sp>
      <p:grpSp>
        <p:nvGrpSpPr>
          <p:cNvPr id="5177" name="Group 57"/>
          <p:cNvGrpSpPr>
            <a:grpSpLocks/>
          </p:cNvGrpSpPr>
          <p:nvPr/>
        </p:nvGrpSpPr>
        <p:grpSpPr bwMode="auto">
          <a:xfrm>
            <a:off x="3200400" y="1447800"/>
            <a:ext cx="2590800" cy="1143000"/>
            <a:chOff x="2052" y="912"/>
            <a:chExt cx="1632" cy="720"/>
          </a:xfrm>
        </p:grpSpPr>
        <p:sp>
          <p:nvSpPr>
            <p:cNvPr id="13339" name="AutoShape 32"/>
            <p:cNvSpPr>
              <a:spLocks noChangeArrowheads="1"/>
            </p:cNvSpPr>
            <p:nvPr/>
          </p:nvSpPr>
          <p:spPr bwMode="auto">
            <a:xfrm>
              <a:off x="2052" y="912"/>
              <a:ext cx="1632" cy="720"/>
            </a:xfrm>
            <a:prstGeom prst="roundRect">
              <a:avLst>
                <a:gd name="adj" fmla="val 16667"/>
              </a:avLst>
            </a:prstGeom>
            <a:solidFill>
              <a:srgbClr val="4A008C"/>
            </a:solidFill>
            <a:ln w="28575">
              <a:solidFill>
                <a:srgbClr val="FFCE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0" name="Text Box 33"/>
            <p:cNvSpPr txBox="1">
              <a:spLocks noChangeArrowheads="1"/>
            </p:cNvSpPr>
            <p:nvPr/>
          </p:nvSpPr>
          <p:spPr bwMode="auto">
            <a:xfrm>
              <a:off x="2117" y="962"/>
              <a:ext cx="148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u="sng" dirty="0">
                  <a:solidFill>
                    <a:srgbClr val="FFFF00"/>
                  </a:solidFill>
                  <a:latin typeface="Arial Black" pitchFamily="34" charset="0"/>
                </a:rPr>
                <a:t>CULTURE</a:t>
              </a:r>
            </a:p>
          </p:txBody>
        </p:sp>
      </p:grpSp>
      <p:sp>
        <p:nvSpPr>
          <p:cNvPr id="5154" name="Text Box 34"/>
          <p:cNvSpPr txBox="1">
            <a:spLocks noChangeArrowheads="1"/>
          </p:cNvSpPr>
          <p:nvPr/>
        </p:nvSpPr>
        <p:spPr bwMode="auto">
          <a:xfrm>
            <a:off x="3276600" y="1905000"/>
            <a:ext cx="2590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600" b="1">
                <a:latin typeface="Helvetica" charset="0"/>
              </a:rPr>
              <a:t>all the shared products of human groups</a:t>
            </a:r>
            <a:endParaRPr lang="en-US" sz="2400">
              <a:latin typeface="Times" charset="0"/>
            </a:endParaRPr>
          </a:p>
        </p:txBody>
      </p:sp>
      <p:grpSp>
        <p:nvGrpSpPr>
          <p:cNvPr id="5178" name="Group 58"/>
          <p:cNvGrpSpPr>
            <a:grpSpLocks/>
          </p:cNvGrpSpPr>
          <p:nvPr/>
        </p:nvGrpSpPr>
        <p:grpSpPr bwMode="auto">
          <a:xfrm>
            <a:off x="601663" y="3048000"/>
            <a:ext cx="3217862" cy="1143000"/>
            <a:chOff x="379" y="1920"/>
            <a:chExt cx="2027" cy="720"/>
          </a:xfrm>
        </p:grpSpPr>
        <p:sp>
          <p:nvSpPr>
            <p:cNvPr id="13337" name="AutoShape 35"/>
            <p:cNvSpPr>
              <a:spLocks noChangeArrowheads="1"/>
            </p:cNvSpPr>
            <p:nvPr/>
          </p:nvSpPr>
          <p:spPr bwMode="auto">
            <a:xfrm>
              <a:off x="379" y="1920"/>
              <a:ext cx="2027" cy="720"/>
            </a:xfrm>
            <a:prstGeom prst="roundRect">
              <a:avLst>
                <a:gd name="adj" fmla="val 16667"/>
              </a:avLst>
            </a:prstGeom>
            <a:solidFill>
              <a:srgbClr val="4A008C"/>
            </a:solidFill>
            <a:ln w="28575">
              <a:solidFill>
                <a:srgbClr val="FFCE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8" name="Text Box 36"/>
            <p:cNvSpPr txBox="1">
              <a:spLocks noChangeArrowheads="1"/>
            </p:cNvSpPr>
            <p:nvPr/>
          </p:nvSpPr>
          <p:spPr bwMode="auto">
            <a:xfrm>
              <a:off x="444" y="1970"/>
              <a:ext cx="1893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700" b="1" u="sng">
                  <a:solidFill>
                    <a:srgbClr val="FFFF66"/>
                  </a:solidFill>
                  <a:latin typeface="Helvetica" charset="0"/>
                </a:rPr>
                <a:t>Material Culture</a:t>
              </a:r>
            </a:p>
          </p:txBody>
        </p:sp>
      </p:grpSp>
      <p:sp>
        <p:nvSpPr>
          <p:cNvPr id="5157" name="Text Box 37"/>
          <p:cNvSpPr txBox="1">
            <a:spLocks noChangeArrowheads="1"/>
          </p:cNvSpPr>
          <p:nvPr/>
        </p:nvSpPr>
        <p:spPr bwMode="auto">
          <a:xfrm>
            <a:off x="620713" y="3505200"/>
            <a:ext cx="31369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600" b="1">
                <a:latin typeface="Helvetica" charset="0"/>
              </a:rPr>
              <a:t>physical objects that people create and use</a:t>
            </a:r>
          </a:p>
        </p:txBody>
      </p:sp>
      <p:grpSp>
        <p:nvGrpSpPr>
          <p:cNvPr id="5179" name="Group 59"/>
          <p:cNvGrpSpPr>
            <a:grpSpLocks/>
          </p:cNvGrpSpPr>
          <p:nvPr/>
        </p:nvGrpSpPr>
        <p:grpSpPr bwMode="auto">
          <a:xfrm>
            <a:off x="604838" y="4767263"/>
            <a:ext cx="3217862" cy="1252537"/>
            <a:chOff x="381" y="3003"/>
            <a:chExt cx="2027" cy="789"/>
          </a:xfrm>
        </p:grpSpPr>
        <p:sp>
          <p:nvSpPr>
            <p:cNvPr id="13335" name="AutoShape 38"/>
            <p:cNvSpPr>
              <a:spLocks noChangeArrowheads="1"/>
            </p:cNvSpPr>
            <p:nvPr/>
          </p:nvSpPr>
          <p:spPr bwMode="auto">
            <a:xfrm>
              <a:off x="381" y="3003"/>
              <a:ext cx="2027" cy="789"/>
            </a:xfrm>
            <a:prstGeom prst="roundRect">
              <a:avLst>
                <a:gd name="adj" fmla="val 16667"/>
              </a:avLst>
            </a:prstGeom>
            <a:solidFill>
              <a:srgbClr val="4A008C"/>
            </a:solidFill>
            <a:ln w="28575">
              <a:solidFill>
                <a:srgbClr val="FFCE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6" name="Text Box 39"/>
            <p:cNvSpPr txBox="1">
              <a:spLocks noChangeArrowheads="1"/>
            </p:cNvSpPr>
            <p:nvPr/>
          </p:nvSpPr>
          <p:spPr bwMode="auto">
            <a:xfrm>
              <a:off x="446" y="3012"/>
              <a:ext cx="1875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700" b="1" u="sng">
                  <a:solidFill>
                    <a:srgbClr val="FFFF66"/>
                  </a:solidFill>
                  <a:latin typeface="Helvetica" charset="0"/>
                </a:rPr>
                <a:t>Examples</a:t>
              </a:r>
            </a:p>
          </p:txBody>
        </p:sp>
      </p:grpSp>
      <p:sp>
        <p:nvSpPr>
          <p:cNvPr id="5160" name="Text Box 40"/>
          <p:cNvSpPr txBox="1">
            <a:spLocks noChangeArrowheads="1"/>
          </p:cNvSpPr>
          <p:nvPr/>
        </p:nvSpPr>
        <p:spPr bwMode="auto">
          <a:xfrm>
            <a:off x="623888" y="5099050"/>
            <a:ext cx="314325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600" b="1">
                <a:latin typeface="Helvetica" charset="0"/>
              </a:rPr>
              <a:t>automobiles, books, buildings, clothing, computers, and cooking</a:t>
            </a:r>
          </a:p>
        </p:txBody>
      </p:sp>
      <p:grpSp>
        <p:nvGrpSpPr>
          <p:cNvPr id="5181" name="Group 61"/>
          <p:cNvGrpSpPr>
            <a:grpSpLocks/>
          </p:cNvGrpSpPr>
          <p:nvPr/>
        </p:nvGrpSpPr>
        <p:grpSpPr bwMode="auto">
          <a:xfrm>
            <a:off x="5395913" y="4767263"/>
            <a:ext cx="3217862" cy="1252537"/>
            <a:chOff x="3399" y="3003"/>
            <a:chExt cx="2027" cy="789"/>
          </a:xfrm>
        </p:grpSpPr>
        <p:sp>
          <p:nvSpPr>
            <p:cNvPr id="13333" name="AutoShape 41"/>
            <p:cNvSpPr>
              <a:spLocks noChangeArrowheads="1"/>
            </p:cNvSpPr>
            <p:nvPr/>
          </p:nvSpPr>
          <p:spPr bwMode="auto">
            <a:xfrm>
              <a:off x="3399" y="3003"/>
              <a:ext cx="2027" cy="789"/>
            </a:xfrm>
            <a:prstGeom prst="roundRect">
              <a:avLst>
                <a:gd name="adj" fmla="val 16667"/>
              </a:avLst>
            </a:prstGeom>
            <a:solidFill>
              <a:srgbClr val="4A008C"/>
            </a:solidFill>
            <a:ln w="28575">
              <a:solidFill>
                <a:srgbClr val="FFCE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4" name="Text Box 42"/>
            <p:cNvSpPr txBox="1">
              <a:spLocks noChangeArrowheads="1"/>
            </p:cNvSpPr>
            <p:nvPr/>
          </p:nvSpPr>
          <p:spPr bwMode="auto">
            <a:xfrm>
              <a:off x="3464" y="3012"/>
              <a:ext cx="1875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700" b="1" u="sng">
                  <a:solidFill>
                    <a:srgbClr val="FFFF66"/>
                  </a:solidFill>
                  <a:latin typeface="Helvetica" charset="0"/>
                </a:rPr>
                <a:t>Examples</a:t>
              </a:r>
            </a:p>
          </p:txBody>
        </p:sp>
      </p:grpSp>
      <p:sp>
        <p:nvSpPr>
          <p:cNvPr id="5163" name="Text Box 43"/>
          <p:cNvSpPr txBox="1">
            <a:spLocks noChangeArrowheads="1"/>
          </p:cNvSpPr>
          <p:nvPr/>
        </p:nvSpPr>
        <p:spPr bwMode="auto">
          <a:xfrm>
            <a:off x="5340350" y="5099050"/>
            <a:ext cx="332898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600" b="1">
                <a:latin typeface="Helvetica" charset="0"/>
              </a:rPr>
              <a:t>beliefs, family patterns, ideas, language, political and economic systems, and rules</a:t>
            </a:r>
          </a:p>
        </p:txBody>
      </p:sp>
      <p:grpSp>
        <p:nvGrpSpPr>
          <p:cNvPr id="5180" name="Group 60"/>
          <p:cNvGrpSpPr>
            <a:grpSpLocks/>
          </p:cNvGrpSpPr>
          <p:nvPr/>
        </p:nvGrpSpPr>
        <p:grpSpPr bwMode="auto">
          <a:xfrm>
            <a:off x="5391150" y="3043238"/>
            <a:ext cx="3217863" cy="938212"/>
            <a:chOff x="3396" y="1917"/>
            <a:chExt cx="2027" cy="591"/>
          </a:xfrm>
        </p:grpSpPr>
        <p:sp>
          <p:nvSpPr>
            <p:cNvPr id="13331" name="AutoShape 44"/>
            <p:cNvSpPr>
              <a:spLocks noChangeArrowheads="1"/>
            </p:cNvSpPr>
            <p:nvPr/>
          </p:nvSpPr>
          <p:spPr bwMode="auto">
            <a:xfrm>
              <a:off x="3396" y="1917"/>
              <a:ext cx="2027" cy="591"/>
            </a:xfrm>
            <a:prstGeom prst="roundRect">
              <a:avLst>
                <a:gd name="adj" fmla="val 16667"/>
              </a:avLst>
            </a:prstGeom>
            <a:solidFill>
              <a:srgbClr val="4A008C"/>
            </a:solidFill>
            <a:ln w="28575">
              <a:solidFill>
                <a:srgbClr val="FFCE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2" name="Text Box 45"/>
            <p:cNvSpPr txBox="1">
              <a:spLocks noChangeArrowheads="1"/>
            </p:cNvSpPr>
            <p:nvPr/>
          </p:nvSpPr>
          <p:spPr bwMode="auto">
            <a:xfrm>
              <a:off x="3442" y="1967"/>
              <a:ext cx="1920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700" b="1" u="sng">
                  <a:solidFill>
                    <a:srgbClr val="FFFF66"/>
                  </a:solidFill>
                  <a:latin typeface="Helvetica" charset="0"/>
                </a:rPr>
                <a:t>Non material Culture</a:t>
              </a:r>
            </a:p>
          </p:txBody>
        </p:sp>
      </p:grpSp>
      <p:sp>
        <p:nvSpPr>
          <p:cNvPr id="5166" name="Text Box 46"/>
          <p:cNvSpPr txBox="1">
            <a:spLocks noChangeArrowheads="1"/>
          </p:cNvSpPr>
          <p:nvPr/>
        </p:nvSpPr>
        <p:spPr bwMode="auto">
          <a:xfrm>
            <a:off x="5424488" y="3500438"/>
            <a:ext cx="30686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600" b="1">
                <a:latin typeface="Helvetica" charset="0"/>
              </a:rPr>
              <a:t>abstract human creations</a:t>
            </a:r>
          </a:p>
        </p:txBody>
      </p:sp>
      <p:sp>
        <p:nvSpPr>
          <p:cNvPr id="5167" name="Line 47"/>
          <p:cNvSpPr>
            <a:spLocks noChangeShapeType="1"/>
          </p:cNvSpPr>
          <p:nvPr/>
        </p:nvSpPr>
        <p:spPr bwMode="auto">
          <a:xfrm>
            <a:off x="2209800" y="4191000"/>
            <a:ext cx="0" cy="655638"/>
          </a:xfrm>
          <a:prstGeom prst="line">
            <a:avLst/>
          </a:prstGeom>
          <a:noFill/>
          <a:ln w="38100">
            <a:solidFill>
              <a:srgbClr val="FFCE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69" name="Line 49"/>
          <p:cNvSpPr>
            <a:spLocks noChangeShapeType="1"/>
          </p:cNvSpPr>
          <p:nvPr/>
        </p:nvSpPr>
        <p:spPr bwMode="auto">
          <a:xfrm flipH="1">
            <a:off x="2200275" y="2593975"/>
            <a:ext cx="1238250" cy="395288"/>
          </a:xfrm>
          <a:prstGeom prst="line">
            <a:avLst/>
          </a:prstGeom>
          <a:noFill/>
          <a:ln w="38100">
            <a:solidFill>
              <a:srgbClr val="FFCE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70" name="Line 50"/>
          <p:cNvSpPr>
            <a:spLocks noChangeShapeType="1"/>
          </p:cNvSpPr>
          <p:nvPr/>
        </p:nvSpPr>
        <p:spPr bwMode="auto">
          <a:xfrm>
            <a:off x="5683250" y="2593975"/>
            <a:ext cx="1282700" cy="398463"/>
          </a:xfrm>
          <a:prstGeom prst="line">
            <a:avLst/>
          </a:prstGeom>
          <a:noFill/>
          <a:ln w="38100">
            <a:solidFill>
              <a:srgbClr val="FFCE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71" name="Line 51"/>
          <p:cNvSpPr>
            <a:spLocks noChangeShapeType="1"/>
          </p:cNvSpPr>
          <p:nvPr/>
        </p:nvSpPr>
        <p:spPr bwMode="auto">
          <a:xfrm>
            <a:off x="7008813" y="4000500"/>
            <a:ext cx="0" cy="862013"/>
          </a:xfrm>
          <a:prstGeom prst="line">
            <a:avLst/>
          </a:prstGeom>
          <a:noFill/>
          <a:ln w="38100">
            <a:solidFill>
              <a:srgbClr val="FFCE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4" grpId="0" autoUpdateAnimBg="0"/>
      <p:bldP spid="5157" grpId="0" autoUpdateAnimBg="0"/>
      <p:bldP spid="5160" grpId="0" autoUpdateAnimBg="0"/>
      <p:bldP spid="5163" grpId="0" autoUpdateAnimBg="0"/>
      <p:bldP spid="5166" grpId="0" autoUpdateAnimBg="0"/>
      <p:bldP spid="5167" grpId="0" animBg="1"/>
      <p:bldP spid="5169" grpId="0" animBg="1"/>
      <p:bldP spid="5170" grpId="0" animBg="1"/>
      <p:bldP spid="517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990600" y="533400"/>
            <a:ext cx="6781800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2800" b="1" u="sng" dirty="0"/>
              <a:t>Nonverbal Cross-Cultural Communication</a:t>
            </a:r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r>
              <a:rPr lang="en-US" sz="4800" b="1" dirty="0">
                <a:solidFill>
                  <a:srgbClr val="FFFF00"/>
                </a:solidFill>
                <a:latin typeface="Californian FB" pitchFamily="18" charset="0"/>
              </a:rPr>
              <a:t>It is estimated that </a:t>
            </a:r>
            <a:r>
              <a:rPr lang="en-US" sz="4800" b="1" u="sng" dirty="0">
                <a:solidFill>
                  <a:srgbClr val="FFFF00"/>
                </a:solidFill>
                <a:latin typeface="Rockwell Extra Bold" pitchFamily="18" charset="0"/>
              </a:rPr>
              <a:t>90%</a:t>
            </a:r>
            <a:r>
              <a:rPr lang="en-US" sz="4800" b="1" dirty="0">
                <a:solidFill>
                  <a:srgbClr val="FFFF00"/>
                </a:solidFill>
                <a:latin typeface="Rockwell Extra Bold" pitchFamily="18" charset="0"/>
              </a:rPr>
              <a:t> </a:t>
            </a:r>
            <a:r>
              <a:rPr lang="en-US" sz="4800" b="1" dirty="0">
                <a:solidFill>
                  <a:srgbClr val="FFFF00"/>
                </a:solidFill>
                <a:latin typeface="Californian FB" pitchFamily="18" charset="0"/>
              </a:rPr>
              <a:t>of what </a:t>
            </a:r>
            <a:r>
              <a:rPr lang="en-US" sz="4800" b="1" dirty="0" smtClean="0">
                <a:solidFill>
                  <a:srgbClr val="FFFF00"/>
                </a:solidFill>
                <a:latin typeface="Californian FB" pitchFamily="18" charset="0"/>
              </a:rPr>
              <a:t>we </a:t>
            </a:r>
            <a:r>
              <a:rPr lang="en-US" sz="4800" b="1" dirty="0">
                <a:solidFill>
                  <a:srgbClr val="FFFF00"/>
                </a:solidFill>
                <a:latin typeface="Californian FB" pitchFamily="18" charset="0"/>
              </a:rPr>
              <a:t>communicate, </a:t>
            </a:r>
            <a:endParaRPr lang="en-US" sz="4800" b="1" dirty="0" smtClean="0">
              <a:solidFill>
                <a:srgbClr val="FFFF00"/>
              </a:solidFill>
              <a:latin typeface="Californian FB" pitchFamily="18" charset="0"/>
            </a:endParaRPr>
          </a:p>
          <a:p>
            <a:pPr algn="ctr"/>
            <a:r>
              <a:rPr lang="en-US" sz="4800" b="1" dirty="0" smtClean="0">
                <a:solidFill>
                  <a:srgbClr val="FFFF00"/>
                </a:solidFill>
                <a:latin typeface="Californian FB" pitchFamily="18" charset="0"/>
              </a:rPr>
              <a:t>we </a:t>
            </a:r>
            <a:r>
              <a:rPr lang="en-US" sz="4800" b="1" dirty="0">
                <a:solidFill>
                  <a:srgbClr val="FFFF00"/>
                </a:solidFill>
                <a:latin typeface="Californian FB" pitchFamily="18" charset="0"/>
              </a:rPr>
              <a:t>say </a:t>
            </a:r>
            <a:r>
              <a:rPr lang="en-US" sz="4800" b="1" u="sng" dirty="0">
                <a:solidFill>
                  <a:srgbClr val="FFFF00"/>
                </a:solidFill>
                <a:latin typeface="Arial Black" pitchFamily="34" charset="0"/>
              </a:rPr>
              <a:t>without</a:t>
            </a:r>
            <a:r>
              <a:rPr lang="en-US" sz="4800" b="1" dirty="0">
                <a:solidFill>
                  <a:srgbClr val="FFFF00"/>
                </a:solidFill>
                <a:latin typeface="Californian FB" pitchFamily="18" charset="0"/>
              </a:rPr>
              <a:t> words!</a:t>
            </a:r>
          </a:p>
          <a:p>
            <a:pPr algn="ctr"/>
            <a:endParaRPr lang="en-US" sz="4800" b="1" dirty="0">
              <a:solidFill>
                <a:srgbClr val="FFFF00"/>
              </a:solidFill>
              <a:latin typeface="Californian FB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u="sng" smtClean="0"/>
              <a:t>The components of culture: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US" sz="4000" dirty="0" smtClean="0">
                <a:solidFill>
                  <a:srgbClr val="FFFF00"/>
                </a:solidFill>
              </a:rPr>
              <a:t>Technology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US" sz="4000" dirty="0" smtClean="0">
                <a:solidFill>
                  <a:srgbClr val="FFFF00"/>
                </a:solidFill>
              </a:rPr>
              <a:t>Symbols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US" sz="4000" dirty="0" smtClean="0">
                <a:solidFill>
                  <a:srgbClr val="FFFF00"/>
                </a:solidFill>
              </a:rPr>
              <a:t>Language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US" sz="4000" b="1" dirty="0" smtClean="0">
                <a:solidFill>
                  <a:srgbClr val="00FFFF"/>
                </a:solidFill>
              </a:rPr>
              <a:t>Values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US" sz="4000" dirty="0" smtClean="0">
                <a:solidFill>
                  <a:srgbClr val="FFFF00"/>
                </a:solidFill>
              </a:rPr>
              <a:t>Norms</a:t>
            </a:r>
          </a:p>
        </p:txBody>
      </p:sp>
      <p:pic>
        <p:nvPicPr>
          <p:cNvPr id="15364" name="Picture 5" descr="header_cul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667000"/>
            <a:ext cx="4610100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u="sng" smtClean="0"/>
              <a:t>Technology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Knowledge and tools people use for practical purposes.</a:t>
            </a:r>
          </a:p>
          <a:p>
            <a:pPr lvl="1" eaLnBrk="1" hangingPunct="1">
              <a:defRPr/>
            </a:pPr>
            <a:r>
              <a:rPr lang="en-US" sz="3200" dirty="0" smtClean="0"/>
              <a:t>Sociologists interested in skills </a:t>
            </a:r>
            <a:r>
              <a:rPr lang="en-US" sz="3200" b="1" u="sng" dirty="0" smtClean="0">
                <a:solidFill>
                  <a:srgbClr val="00FFFF"/>
                </a:solidFill>
              </a:rPr>
              <a:t>AND</a:t>
            </a:r>
            <a:r>
              <a:rPr lang="en-US" sz="3200" dirty="0" smtClean="0">
                <a:solidFill>
                  <a:srgbClr val="00FFFF"/>
                </a:solidFill>
              </a:rPr>
              <a:t> </a:t>
            </a:r>
            <a:r>
              <a:rPr lang="en-US" sz="3200" dirty="0" smtClean="0"/>
              <a:t>acceptable behaviors when using </a:t>
            </a:r>
            <a:r>
              <a:rPr lang="en-US" sz="3200" b="1" u="sng" dirty="0" smtClean="0">
                <a:solidFill>
                  <a:srgbClr val="CCFF66"/>
                </a:solidFill>
              </a:rPr>
              <a:t>material culture</a:t>
            </a:r>
            <a:r>
              <a:rPr lang="en-US" sz="3200" dirty="0" smtClean="0"/>
              <a:t>.</a:t>
            </a:r>
          </a:p>
          <a:p>
            <a:pPr eaLnBrk="1" hangingPunct="1">
              <a:defRPr/>
            </a:pPr>
            <a:endParaRPr lang="en-US" sz="3600" dirty="0" smtClean="0"/>
          </a:p>
        </p:txBody>
      </p:sp>
      <p:pic>
        <p:nvPicPr>
          <p:cNvPr id="16388" name="Picture 5" descr="j03825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962400"/>
            <a:ext cx="2590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u="sng" dirty="0" smtClean="0">
                <a:solidFill>
                  <a:srgbClr val="00FFFF"/>
                </a:solidFill>
              </a:rPr>
              <a:t>Symbols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Anything that represents something else.</a:t>
            </a:r>
          </a:p>
          <a:p>
            <a:pPr lvl="1" eaLnBrk="1" hangingPunct="1">
              <a:defRPr/>
            </a:pPr>
            <a:r>
              <a:rPr lang="en-US" dirty="0" smtClean="0"/>
              <a:t>Although symbols vary, </a:t>
            </a:r>
            <a:r>
              <a:rPr lang="en-US" b="1" u="sng" dirty="0" smtClean="0">
                <a:solidFill>
                  <a:srgbClr val="FFFF00"/>
                </a:solidFill>
              </a:rPr>
              <a:t>all cultures </a:t>
            </a:r>
            <a:r>
              <a:rPr lang="en-US" dirty="0" smtClean="0"/>
              <a:t>communicate symbolically.</a:t>
            </a:r>
            <a:br>
              <a:rPr lang="en-US" dirty="0" smtClean="0"/>
            </a:b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17412" name="Picture 5" descr="Symbo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95725"/>
            <a:ext cx="2389188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102100"/>
            <a:ext cx="1876425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008438"/>
            <a:ext cx="1709738" cy="232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u="sng" dirty="0" smtClean="0">
                <a:solidFill>
                  <a:srgbClr val="00FFFF"/>
                </a:solidFill>
              </a:rPr>
              <a:t>Language</a:t>
            </a:r>
            <a:r>
              <a:rPr lang="en-US" dirty="0" smtClean="0"/>
              <a:t>: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/>
              <a:t>T</a:t>
            </a:r>
            <a:r>
              <a:rPr lang="en-US" sz="3600" dirty="0" smtClean="0"/>
              <a:t>he organization of written or spoken symbols into a standardized system.</a:t>
            </a:r>
          </a:p>
          <a:p>
            <a:pPr eaLnBrk="1" hangingPunct="1">
              <a:defRPr/>
            </a:pPr>
            <a:endParaRPr lang="en-US" sz="3600" dirty="0" smtClean="0"/>
          </a:p>
        </p:txBody>
      </p:sp>
      <p:pic>
        <p:nvPicPr>
          <p:cNvPr id="1843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76600"/>
            <a:ext cx="3338513" cy="283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Focus/Review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a value of yours that differs from your friends and/or family.  Describe how your value is different and comment on any problems this has caused you.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u="sng">
                <a:solidFill>
                  <a:srgbClr val="FFCE00"/>
                </a:solidFill>
              </a:rPr>
              <a:t>American Tongues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film about the way we talk.</a:t>
            </a:r>
          </a:p>
          <a:p>
            <a:endParaRPr lang="en-US"/>
          </a:p>
          <a:p>
            <a:r>
              <a:rPr lang="en-US">
                <a:solidFill>
                  <a:srgbClr val="FFCE00"/>
                </a:solidFill>
              </a:rPr>
              <a:t>40 minutes.</a:t>
            </a:r>
          </a:p>
          <a:p>
            <a:endParaRPr lang="en-US">
              <a:solidFill>
                <a:srgbClr val="FFCE00"/>
              </a:solidFill>
            </a:endParaRPr>
          </a:p>
          <a:p>
            <a:r>
              <a:rPr lang="en-US"/>
              <a:t>Please follow along with the video by completing the handout provided!!  All questions are in order of video.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u="sng" dirty="0" smtClean="0">
                <a:solidFill>
                  <a:srgbClr val="00FFFF"/>
                </a:solidFill>
              </a:rPr>
              <a:t>Values</a:t>
            </a:r>
            <a:r>
              <a:rPr lang="en-US" b="1" u="sng" dirty="0" smtClean="0"/>
              <a:t>: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</a:t>
            </a:r>
            <a:r>
              <a:rPr lang="en-US" dirty="0" smtClean="0"/>
              <a:t>hared beliefs about what is good or bad, right or wrong, desirable or undesirable.  </a:t>
            </a:r>
          </a:p>
          <a:p>
            <a:pPr lvl="1" eaLnBrk="1" hangingPunct="1">
              <a:defRPr/>
            </a:pPr>
            <a:r>
              <a:rPr lang="en-US" b="1" u="sng" dirty="0" smtClean="0"/>
              <a:t>EX</a:t>
            </a:r>
            <a:r>
              <a:rPr lang="en-US" dirty="0" smtClean="0"/>
              <a:t>:  the value of respecting others and being concerned for human life.</a:t>
            </a:r>
          </a:p>
        </p:txBody>
      </p:sp>
      <p:pic>
        <p:nvPicPr>
          <p:cNvPr id="19460" name="Picture 5" descr="Respect Pos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86200"/>
            <a:ext cx="3581400" cy="270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Do you share the </a:t>
            </a:r>
            <a:r>
              <a:rPr lang="en-US" b="1" u="sng" dirty="0" smtClean="0">
                <a:solidFill>
                  <a:srgbClr val="FFFF00"/>
                </a:solidFill>
              </a:rPr>
              <a:t>SAME</a:t>
            </a:r>
            <a:r>
              <a:rPr lang="en-US" b="1" u="sng" dirty="0" smtClean="0"/>
              <a:t> </a:t>
            </a:r>
            <a:r>
              <a:rPr lang="en-US" b="1" u="sng" dirty="0" smtClean="0">
                <a:solidFill>
                  <a:srgbClr val="FFFF00"/>
                </a:solidFill>
              </a:rPr>
              <a:t>values </a:t>
            </a:r>
            <a:r>
              <a:rPr lang="en-US" b="1" u="sng" dirty="0" smtClean="0"/>
              <a:t>as your friends?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09800"/>
            <a:ext cx="3557588" cy="355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139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838200"/>
            <a:ext cx="78486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u="sng" dirty="0" smtClean="0"/>
          </a:p>
          <a:p>
            <a:pPr algn="ctr"/>
            <a:r>
              <a:rPr lang="en-US" sz="2400" b="1" u="sng" dirty="0" smtClean="0">
                <a:solidFill>
                  <a:srgbClr val="FFFF00"/>
                </a:solidFill>
                <a:latin typeface="Rockwell Extra Bold" pitchFamily="18" charset="0"/>
              </a:rPr>
              <a:t>All </a:t>
            </a:r>
            <a:r>
              <a:rPr lang="en-US" sz="2400" b="1" u="sng" dirty="0">
                <a:solidFill>
                  <a:srgbClr val="FFFF00"/>
                </a:solidFill>
                <a:latin typeface="Rockwell Extra Bold" pitchFamily="18" charset="0"/>
              </a:rPr>
              <a:t>cultures are the same</a:t>
            </a:r>
            <a:r>
              <a:rPr lang="en-US" sz="2400" b="1" u="sng" dirty="0" smtClean="0">
                <a:solidFill>
                  <a:srgbClr val="FFFF00"/>
                </a:solidFill>
                <a:latin typeface="Rockwell Extra Bold" pitchFamily="18" charset="0"/>
              </a:rPr>
              <a:t>.</a:t>
            </a:r>
          </a:p>
          <a:p>
            <a:endParaRPr lang="en-US" sz="2400" dirty="0"/>
          </a:p>
          <a:p>
            <a:r>
              <a:rPr lang="en-US" sz="2400" b="1" u="sng" dirty="0" smtClean="0">
                <a:solidFill>
                  <a:srgbClr val="FFFF00"/>
                </a:solidFill>
              </a:rPr>
              <a:t>True:</a:t>
            </a:r>
            <a:r>
              <a:rPr lang="en-US" sz="2400" dirty="0" smtClean="0"/>
              <a:t>  </a:t>
            </a:r>
            <a:r>
              <a:rPr lang="en-US" sz="2400" b="1" dirty="0" smtClean="0"/>
              <a:t>All countries consist of the same basic elements, such as religion, housing and family.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b="1" u="sng" dirty="0" smtClean="0">
                <a:solidFill>
                  <a:srgbClr val="FFFF00"/>
                </a:solidFill>
              </a:rPr>
              <a:t>False:</a:t>
            </a:r>
            <a:r>
              <a:rPr lang="en-US" sz="2400" dirty="0" smtClean="0"/>
              <a:t>  </a:t>
            </a:r>
            <a:r>
              <a:rPr lang="en-US" sz="2400" b="1" dirty="0" smtClean="0"/>
              <a:t>Societies have created many different cultures in which language, values, beliefs, and practices vary a great deal.</a:t>
            </a:r>
          </a:p>
          <a:p>
            <a:endParaRPr lang="en-US" sz="2400" dirty="0"/>
          </a:p>
          <a:p>
            <a:endParaRPr lang="en-US" sz="2400" b="1" u="sng" dirty="0"/>
          </a:p>
          <a:p>
            <a:pPr algn="ctr"/>
            <a:endParaRPr lang="en-US" sz="2400" b="1" u="sng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35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u="sng" dirty="0" smtClean="0">
                <a:solidFill>
                  <a:srgbClr val="FFFF00"/>
                </a:solidFill>
              </a:rPr>
              <a:t>As I read EACH statement, decide which label you agree with:</a:t>
            </a:r>
            <a:endParaRPr lang="en-US" sz="2400" b="1" u="sng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578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sz="2800" dirty="0" smtClean="0"/>
              <a:t>Go to the sign that reflects how you feel about the statement.</a:t>
            </a:r>
          </a:p>
          <a:p>
            <a:pPr lvl="1" indent="-342900"/>
            <a:r>
              <a:rPr lang="en-US" sz="2400" b="1" u="sng" dirty="0" smtClean="0">
                <a:solidFill>
                  <a:srgbClr val="00FFFF"/>
                </a:solidFill>
              </a:rPr>
              <a:t>Agree</a:t>
            </a:r>
            <a:r>
              <a:rPr lang="en-US" sz="2400" b="1" dirty="0" smtClean="0">
                <a:solidFill>
                  <a:srgbClr val="00FFFF"/>
                </a:solidFill>
              </a:rPr>
              <a:t>, </a:t>
            </a:r>
            <a:r>
              <a:rPr lang="en-US" sz="2400" b="1" u="sng" dirty="0" smtClean="0">
                <a:solidFill>
                  <a:srgbClr val="00FFFF"/>
                </a:solidFill>
              </a:rPr>
              <a:t>Disagree</a:t>
            </a:r>
            <a:r>
              <a:rPr lang="en-US" sz="2400" b="1" dirty="0" smtClean="0">
                <a:solidFill>
                  <a:srgbClr val="00FFFF"/>
                </a:solidFill>
              </a:rPr>
              <a:t>, </a:t>
            </a:r>
            <a:r>
              <a:rPr lang="en-US" sz="2400" b="1" u="sng" dirty="0" smtClean="0">
                <a:solidFill>
                  <a:srgbClr val="00FFFF"/>
                </a:solidFill>
              </a:rPr>
              <a:t>Unsure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I </a:t>
            </a:r>
            <a:r>
              <a:rPr lang="en-US" sz="2800" dirty="0" smtClean="0"/>
              <a:t>will give </a:t>
            </a:r>
            <a:r>
              <a:rPr lang="en-US" sz="2800" dirty="0" smtClean="0"/>
              <a:t>you a few minutes to </a:t>
            </a:r>
            <a:r>
              <a:rPr lang="en-US" sz="2800" dirty="0" smtClean="0"/>
              <a:t>discuss your views with each other….decide on </a:t>
            </a:r>
            <a:r>
              <a:rPr lang="en-US" sz="2800" b="1" u="sng" dirty="0" smtClean="0"/>
              <a:t>ONE spokesperson </a:t>
            </a:r>
            <a:r>
              <a:rPr lang="en-US" sz="2800" dirty="0" smtClean="0"/>
              <a:t>to summarize your views.</a:t>
            </a:r>
          </a:p>
          <a:p>
            <a:pPr marL="514350" indent="-514350">
              <a:buAutoNum type="arabicPeriod"/>
            </a:pPr>
            <a:r>
              <a:rPr lang="en-US" sz="2800" b="1" u="sng" dirty="0" smtClean="0"/>
              <a:t>Keep tally of the number of friends </a:t>
            </a:r>
            <a:r>
              <a:rPr lang="en-US" sz="2800" dirty="0" smtClean="0"/>
              <a:t>in </a:t>
            </a:r>
            <a:r>
              <a:rPr lang="en-US" sz="2800" b="1" u="sng" dirty="0" smtClean="0"/>
              <a:t>EACH</a:t>
            </a:r>
            <a:r>
              <a:rPr lang="en-US" sz="2800" dirty="0" smtClean="0"/>
              <a:t> group!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0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FF00"/>
                </a:solidFill>
              </a:rPr>
              <a:t>Statement #1:</a:t>
            </a:r>
            <a:endParaRPr lang="en-US" b="1" u="sng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b="1" dirty="0" smtClean="0"/>
              <a:t>Although we should not be unnecessarily cruel to animals, they were put on earth to serve the needs of human beings.</a:t>
            </a:r>
          </a:p>
          <a:p>
            <a:pPr marL="0" indent="0" algn="ctr">
              <a:buNone/>
            </a:pPr>
            <a:endParaRPr lang="en-US" b="1" dirty="0"/>
          </a:p>
          <a:p>
            <a:pPr marL="0" lvl="1" indent="0" algn="ctr">
              <a:buClr>
                <a:schemeClr val="hlink"/>
              </a:buClr>
              <a:buSzPct val="80000"/>
              <a:buNone/>
            </a:pPr>
            <a:r>
              <a:rPr lang="en-US" sz="2400" b="1" u="sng" dirty="0">
                <a:solidFill>
                  <a:srgbClr val="00FFFF"/>
                </a:solidFill>
              </a:rPr>
              <a:t>Agree</a:t>
            </a:r>
            <a:r>
              <a:rPr lang="en-US" sz="2400" b="1" dirty="0">
                <a:solidFill>
                  <a:srgbClr val="00FFFF"/>
                </a:solidFill>
              </a:rPr>
              <a:t>, </a:t>
            </a:r>
            <a:r>
              <a:rPr lang="en-US" sz="2400" b="1" u="sng" dirty="0" smtClean="0">
                <a:solidFill>
                  <a:srgbClr val="00FFFF"/>
                </a:solidFill>
              </a:rPr>
              <a:t>Disagree</a:t>
            </a:r>
            <a:r>
              <a:rPr lang="en-US" sz="2400" b="1" dirty="0">
                <a:solidFill>
                  <a:srgbClr val="00FFFF"/>
                </a:solidFill>
              </a:rPr>
              <a:t>, </a:t>
            </a:r>
            <a:r>
              <a:rPr lang="en-US" sz="2400" b="1" u="sng" dirty="0">
                <a:solidFill>
                  <a:srgbClr val="00FFFF"/>
                </a:solidFill>
              </a:rPr>
              <a:t>Unsure</a:t>
            </a:r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32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FF00"/>
                </a:solidFill>
              </a:rPr>
              <a:t>Statement #2:</a:t>
            </a:r>
            <a:endParaRPr lang="en-US" b="1" u="sng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b="1" dirty="0" smtClean="0"/>
              <a:t>The death penalty should be abolished </a:t>
            </a:r>
          </a:p>
          <a:p>
            <a:pPr marL="0" indent="0" algn="ctr">
              <a:buNone/>
            </a:pPr>
            <a:endParaRPr lang="en-US" b="1" dirty="0"/>
          </a:p>
          <a:p>
            <a:pPr marL="0" lvl="1" indent="0" algn="ctr">
              <a:buClr>
                <a:schemeClr val="hlink"/>
              </a:buClr>
              <a:buSzPct val="80000"/>
              <a:buNone/>
            </a:pPr>
            <a:r>
              <a:rPr lang="en-US" sz="2400" b="1" u="sng" dirty="0">
                <a:solidFill>
                  <a:srgbClr val="00FFFF"/>
                </a:solidFill>
              </a:rPr>
              <a:t>Agree</a:t>
            </a:r>
            <a:r>
              <a:rPr lang="en-US" sz="2400" b="1" dirty="0">
                <a:solidFill>
                  <a:srgbClr val="00FFFF"/>
                </a:solidFill>
              </a:rPr>
              <a:t>, </a:t>
            </a:r>
            <a:r>
              <a:rPr lang="en-US" sz="2400" b="1" u="sng" dirty="0">
                <a:solidFill>
                  <a:srgbClr val="00FFFF"/>
                </a:solidFill>
              </a:rPr>
              <a:t>Somewhat Agree</a:t>
            </a:r>
            <a:r>
              <a:rPr lang="en-US" sz="2400" b="1" dirty="0">
                <a:solidFill>
                  <a:srgbClr val="00FFFF"/>
                </a:solidFill>
              </a:rPr>
              <a:t>, </a:t>
            </a:r>
            <a:r>
              <a:rPr lang="en-US" sz="2400" b="1" u="sng" dirty="0">
                <a:solidFill>
                  <a:srgbClr val="00FFFF"/>
                </a:solidFill>
              </a:rPr>
              <a:t>Disagree</a:t>
            </a:r>
            <a:r>
              <a:rPr lang="en-US" sz="2400" b="1" dirty="0">
                <a:solidFill>
                  <a:srgbClr val="00FFFF"/>
                </a:solidFill>
              </a:rPr>
              <a:t>, </a:t>
            </a:r>
            <a:r>
              <a:rPr lang="en-US" sz="2400" b="1" u="sng" dirty="0">
                <a:solidFill>
                  <a:srgbClr val="00FFFF"/>
                </a:solidFill>
              </a:rPr>
              <a:t>Unsure</a:t>
            </a:r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2131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FF00"/>
                </a:solidFill>
              </a:rPr>
              <a:t>Statement #3:</a:t>
            </a:r>
            <a:endParaRPr lang="en-US" b="1" u="sng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b="1" dirty="0" smtClean="0"/>
              <a:t>Men and women are </a:t>
            </a:r>
            <a:r>
              <a:rPr lang="en-US" b="1" u="sng" dirty="0" smtClean="0"/>
              <a:t>not</a:t>
            </a:r>
            <a:r>
              <a:rPr lang="en-US" b="1" dirty="0" smtClean="0"/>
              <a:t> politically or  intellectually equal because they are biologically different.</a:t>
            </a:r>
          </a:p>
          <a:p>
            <a:pPr marL="0" indent="0" algn="ctr">
              <a:buNone/>
            </a:pPr>
            <a:endParaRPr lang="en-US" b="1" dirty="0"/>
          </a:p>
          <a:p>
            <a:pPr marL="0" lvl="1" indent="0" algn="ctr">
              <a:buClr>
                <a:schemeClr val="hlink"/>
              </a:buClr>
              <a:buSzPct val="80000"/>
              <a:buNone/>
            </a:pPr>
            <a:r>
              <a:rPr lang="en-US" sz="2400" b="1" u="sng" dirty="0">
                <a:solidFill>
                  <a:srgbClr val="00FFFF"/>
                </a:solidFill>
              </a:rPr>
              <a:t>Agree</a:t>
            </a:r>
            <a:r>
              <a:rPr lang="en-US" sz="2400" b="1" dirty="0">
                <a:solidFill>
                  <a:srgbClr val="00FFFF"/>
                </a:solidFill>
              </a:rPr>
              <a:t>, </a:t>
            </a:r>
            <a:r>
              <a:rPr lang="en-US" sz="2400" b="1" u="sng" dirty="0" smtClean="0">
                <a:solidFill>
                  <a:srgbClr val="00FFFF"/>
                </a:solidFill>
              </a:rPr>
              <a:t>Disagree</a:t>
            </a:r>
            <a:r>
              <a:rPr lang="en-US" sz="2400" b="1" dirty="0">
                <a:solidFill>
                  <a:srgbClr val="00FFFF"/>
                </a:solidFill>
              </a:rPr>
              <a:t>, </a:t>
            </a:r>
            <a:r>
              <a:rPr lang="en-US" sz="2400" b="1" u="sng" dirty="0">
                <a:solidFill>
                  <a:srgbClr val="00FFFF"/>
                </a:solidFill>
              </a:rPr>
              <a:t>Unsure</a:t>
            </a:r>
          </a:p>
          <a:p>
            <a:pPr marL="0" indent="0" algn="ctr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8147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FF00"/>
                </a:solidFill>
              </a:rPr>
              <a:t>Statement #4:</a:t>
            </a:r>
            <a:endParaRPr lang="en-US" b="1" u="sng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b="1" dirty="0" smtClean="0"/>
              <a:t>There is too much violence and sex in the media, especially on television.</a:t>
            </a:r>
          </a:p>
          <a:p>
            <a:pPr marL="0" indent="0" algn="ctr">
              <a:buNone/>
            </a:pPr>
            <a:endParaRPr lang="en-US" b="1" dirty="0"/>
          </a:p>
          <a:p>
            <a:pPr marL="0" lvl="1" indent="0" algn="ctr">
              <a:buClr>
                <a:schemeClr val="hlink"/>
              </a:buClr>
              <a:buSzPct val="80000"/>
              <a:buNone/>
            </a:pPr>
            <a:r>
              <a:rPr lang="en-US" sz="2400" b="1" u="sng" dirty="0">
                <a:solidFill>
                  <a:srgbClr val="00FFFF"/>
                </a:solidFill>
              </a:rPr>
              <a:t>Agree</a:t>
            </a:r>
            <a:r>
              <a:rPr lang="en-US" sz="2400" b="1" dirty="0">
                <a:solidFill>
                  <a:srgbClr val="00FFFF"/>
                </a:solidFill>
              </a:rPr>
              <a:t>, </a:t>
            </a:r>
            <a:r>
              <a:rPr lang="en-US" sz="2400" b="1" u="sng" dirty="0" smtClean="0">
                <a:solidFill>
                  <a:srgbClr val="00FFFF"/>
                </a:solidFill>
              </a:rPr>
              <a:t>Disagree</a:t>
            </a:r>
            <a:r>
              <a:rPr lang="en-US" sz="2400" b="1" dirty="0">
                <a:solidFill>
                  <a:srgbClr val="00FFFF"/>
                </a:solidFill>
              </a:rPr>
              <a:t>, </a:t>
            </a:r>
            <a:r>
              <a:rPr lang="en-US" sz="2400" b="1" u="sng" dirty="0">
                <a:solidFill>
                  <a:srgbClr val="00FFFF"/>
                </a:solidFill>
              </a:rPr>
              <a:t>Unsure</a:t>
            </a:r>
          </a:p>
          <a:p>
            <a:pPr marL="0" indent="0" algn="ctr">
              <a:buNone/>
            </a:pP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8707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FF00"/>
                </a:solidFill>
              </a:rPr>
              <a:t>Statement #5:</a:t>
            </a:r>
            <a:endParaRPr lang="en-US" b="1" u="sng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b="1" dirty="0" err="1" smtClean="0"/>
              <a:t>Millenials</a:t>
            </a:r>
            <a:r>
              <a:rPr lang="en-US" b="1" dirty="0" smtClean="0"/>
              <a:t> are, generally, an awful generation.</a:t>
            </a:r>
            <a:endParaRPr lang="en-US" b="1" dirty="0" smtClean="0"/>
          </a:p>
          <a:p>
            <a:pPr marL="0" indent="0" algn="ctr">
              <a:buNone/>
            </a:pPr>
            <a:endParaRPr lang="en-US" b="1" dirty="0"/>
          </a:p>
          <a:p>
            <a:pPr marL="0" lvl="1" indent="0" algn="ctr">
              <a:buClr>
                <a:schemeClr val="hlink"/>
              </a:buClr>
              <a:buSzPct val="80000"/>
              <a:buNone/>
            </a:pPr>
            <a:r>
              <a:rPr lang="en-US" sz="2400" b="1" u="sng" dirty="0">
                <a:solidFill>
                  <a:srgbClr val="00FFFF"/>
                </a:solidFill>
              </a:rPr>
              <a:t>Agree</a:t>
            </a:r>
            <a:r>
              <a:rPr lang="en-US" sz="2400" b="1" dirty="0">
                <a:solidFill>
                  <a:srgbClr val="00FFFF"/>
                </a:solidFill>
              </a:rPr>
              <a:t>, </a:t>
            </a:r>
            <a:r>
              <a:rPr lang="en-US" sz="2400" b="1" u="sng" dirty="0" smtClean="0">
                <a:solidFill>
                  <a:srgbClr val="00FFFF"/>
                </a:solidFill>
              </a:rPr>
              <a:t>Disagree</a:t>
            </a:r>
            <a:r>
              <a:rPr lang="en-US" sz="2400" b="1" dirty="0">
                <a:solidFill>
                  <a:srgbClr val="00FFFF"/>
                </a:solidFill>
              </a:rPr>
              <a:t>, </a:t>
            </a:r>
            <a:r>
              <a:rPr lang="en-US" sz="2400" b="1" u="sng" dirty="0">
                <a:solidFill>
                  <a:srgbClr val="00FFFF"/>
                </a:solidFill>
              </a:rPr>
              <a:t>Unsure</a:t>
            </a:r>
          </a:p>
          <a:p>
            <a:pPr marL="0" indent="0" algn="ctr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7876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Question to Consider: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FF00"/>
                </a:solidFill>
              </a:rPr>
              <a:t>Do you and your friends have the </a:t>
            </a:r>
          </a:p>
          <a:p>
            <a:pPr marL="0" indent="0" algn="ctr">
              <a:buNone/>
            </a:pPr>
            <a:r>
              <a:rPr lang="en-US" b="1" u="sng" dirty="0" smtClean="0">
                <a:solidFill>
                  <a:srgbClr val="FFFF00"/>
                </a:solidFill>
              </a:rPr>
              <a:t>same values</a:t>
            </a:r>
            <a:r>
              <a:rPr lang="en-US" b="1" dirty="0" smtClean="0">
                <a:solidFill>
                  <a:srgbClr val="FFFF00"/>
                </a:solidFill>
              </a:rPr>
              <a:t>???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556" y="3810000"/>
            <a:ext cx="2071688" cy="207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610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u="sng" dirty="0" smtClean="0">
                <a:solidFill>
                  <a:srgbClr val="00FFFF"/>
                </a:solidFill>
              </a:rPr>
              <a:t>Norms</a:t>
            </a:r>
            <a:r>
              <a:rPr lang="en-US" dirty="0" smtClean="0"/>
              <a:t>: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</a:t>
            </a:r>
            <a:r>
              <a:rPr lang="en-US" dirty="0" smtClean="0"/>
              <a:t>hared rules of conduct that tell people how to act in specific situations.</a:t>
            </a:r>
          </a:p>
          <a:p>
            <a:pPr lvl="1" eaLnBrk="1" hangingPunct="1">
              <a:defRPr/>
            </a:pPr>
            <a:r>
              <a:rPr lang="en-US" sz="3200" b="1" u="sng" dirty="0" smtClean="0"/>
              <a:t>EX</a:t>
            </a:r>
            <a:r>
              <a:rPr lang="en-US" sz="3200" dirty="0" smtClean="0"/>
              <a:t>:  respect for the American flag</a:t>
            </a:r>
          </a:p>
          <a:p>
            <a:pPr lvl="1" eaLnBrk="1" hangingPunct="1">
              <a:buFontTx/>
              <a:buNone/>
              <a:defRPr/>
            </a:pPr>
            <a:endParaRPr lang="en-US" sz="3200" dirty="0" smtClean="0"/>
          </a:p>
        </p:txBody>
      </p:sp>
      <p:pic>
        <p:nvPicPr>
          <p:cNvPr id="20484" name="Picture 5" descr="Fla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0000"/>
            <a:ext cx="5775325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Norms are </a:t>
            </a:r>
            <a:r>
              <a:rPr lang="en-US" b="1" i="1" u="sng" dirty="0" smtClean="0">
                <a:solidFill>
                  <a:srgbClr val="CCFF66"/>
                </a:solidFill>
              </a:rPr>
              <a:t>expectations</a:t>
            </a:r>
            <a:r>
              <a:rPr lang="en-US" dirty="0" smtClean="0"/>
              <a:t> for behavior, </a:t>
            </a:r>
            <a:r>
              <a:rPr lang="en-US" b="1" dirty="0" smtClean="0"/>
              <a:t>NOT </a:t>
            </a:r>
            <a:r>
              <a:rPr lang="en-US" b="1" i="1" u="sng" dirty="0" smtClean="0">
                <a:solidFill>
                  <a:srgbClr val="CCFF66"/>
                </a:solidFill>
              </a:rPr>
              <a:t>actual behavior</a:t>
            </a:r>
            <a:r>
              <a:rPr lang="en-US" dirty="0" smtClean="0"/>
              <a:t>.</a:t>
            </a:r>
          </a:p>
          <a:p>
            <a:pPr lvl="1" eaLnBrk="1" hangingPunct="1">
              <a:defRPr/>
            </a:pPr>
            <a:r>
              <a:rPr lang="en-US" u="sng" dirty="0" smtClean="0"/>
              <a:t>EX</a:t>
            </a:r>
            <a:r>
              <a:rPr lang="en-US" dirty="0" smtClean="0"/>
              <a:t>:  </a:t>
            </a:r>
            <a:r>
              <a:rPr lang="en-US" b="1" u="sng" dirty="0" smtClean="0"/>
              <a:t>Not</a:t>
            </a:r>
            <a:r>
              <a:rPr lang="en-US" dirty="0" smtClean="0"/>
              <a:t> all people pay their bills.</a:t>
            </a:r>
          </a:p>
        </p:txBody>
      </p:sp>
      <p:pic>
        <p:nvPicPr>
          <p:cNvPr id="21508" name="Picture 5" descr="bills%20bills%20bills%20(168-6890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352800"/>
            <a:ext cx="390525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As simple as cover your mouth when you sneeze to complex such as do </a:t>
            </a:r>
            <a:r>
              <a:rPr lang="en-US" sz="4000" b="1" u="sng" dirty="0" smtClean="0">
                <a:solidFill>
                  <a:srgbClr val="00FFFF"/>
                </a:solidFill>
              </a:rPr>
              <a:t>not</a:t>
            </a:r>
            <a:r>
              <a:rPr lang="en-US" sz="4000" dirty="0" smtClean="0">
                <a:solidFill>
                  <a:srgbClr val="00FFFF"/>
                </a:solidFill>
              </a:rPr>
              <a:t> </a:t>
            </a:r>
            <a:r>
              <a:rPr lang="en-US" sz="4000" dirty="0" smtClean="0"/>
              <a:t>kill a human being</a:t>
            </a:r>
            <a:r>
              <a:rPr lang="en-US" dirty="0" smtClean="0"/>
              <a:t>.</a:t>
            </a:r>
          </a:p>
        </p:txBody>
      </p:sp>
      <p:pic>
        <p:nvPicPr>
          <p:cNvPr id="22532" name="Picture 5" descr="Allergic%20Rhinitis%20CArt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581400"/>
            <a:ext cx="264318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838200"/>
            <a:ext cx="8001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srgbClr val="FFFF00"/>
                </a:solidFill>
              </a:rPr>
              <a:t>Cultural practices are only dictated by wealthy </a:t>
            </a:r>
            <a:r>
              <a:rPr lang="en-US" sz="2000" b="1" u="sng" dirty="0" smtClean="0">
                <a:solidFill>
                  <a:srgbClr val="FFFF00"/>
                </a:solidFill>
              </a:rPr>
              <a:t>societies</a:t>
            </a:r>
          </a:p>
          <a:p>
            <a:pPr algn="ctr"/>
            <a:endParaRPr lang="en-US" sz="2000" b="1" u="sng" dirty="0">
              <a:solidFill>
                <a:srgbClr val="FFFF00"/>
              </a:solidFill>
            </a:endParaRPr>
          </a:p>
          <a:p>
            <a:endParaRPr lang="en-US" sz="2000" b="1" u="sng" dirty="0" smtClean="0">
              <a:solidFill>
                <a:srgbClr val="FFFF00"/>
              </a:solidFill>
            </a:endParaRPr>
          </a:p>
          <a:p>
            <a:r>
              <a:rPr lang="en-US" sz="2400" b="1" u="sng" dirty="0" smtClean="0">
                <a:solidFill>
                  <a:srgbClr val="FFFF00"/>
                </a:solidFill>
              </a:rPr>
              <a:t>True:</a:t>
            </a:r>
            <a:r>
              <a:rPr lang="en-US" sz="2400" b="1" dirty="0" smtClean="0">
                <a:solidFill>
                  <a:srgbClr val="FFFF00"/>
                </a:solidFill>
              </a:rPr>
              <a:t>  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b="1" dirty="0" smtClean="0"/>
              <a:t>Wealthy societies produce most of the culture and entertainment that is popular around the world and thereby dictate many cultural practices.</a:t>
            </a:r>
          </a:p>
          <a:p>
            <a:endParaRPr lang="en-US" sz="2400" b="1" u="sng" dirty="0" smtClean="0">
              <a:solidFill>
                <a:srgbClr val="FFFF00"/>
              </a:solidFill>
            </a:endParaRPr>
          </a:p>
          <a:p>
            <a:endParaRPr lang="en-US" sz="2400" b="1" u="sng" dirty="0">
              <a:solidFill>
                <a:srgbClr val="FFFF00"/>
              </a:solidFill>
            </a:endParaRPr>
          </a:p>
          <a:p>
            <a:endParaRPr lang="en-US" sz="2400" b="1" u="sng" dirty="0">
              <a:solidFill>
                <a:srgbClr val="FFFF00"/>
              </a:solidFill>
            </a:endParaRPr>
          </a:p>
          <a:p>
            <a:r>
              <a:rPr lang="en-US" sz="2400" b="1" u="sng" dirty="0" smtClean="0">
                <a:solidFill>
                  <a:srgbClr val="FFFF00"/>
                </a:solidFill>
              </a:rPr>
              <a:t>False:  </a:t>
            </a:r>
            <a:r>
              <a:rPr lang="en-US" sz="2400" b="1" dirty="0" smtClean="0"/>
              <a:t>Each society dictates its own cultural practices.</a:t>
            </a:r>
          </a:p>
          <a:p>
            <a:endParaRPr lang="en-US" sz="2400" b="1" u="sng" dirty="0">
              <a:solidFill>
                <a:srgbClr val="FFFF00"/>
              </a:solidFill>
            </a:endParaRPr>
          </a:p>
          <a:p>
            <a:endParaRPr lang="en-US" sz="2400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77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 2 section 1 reading</a:t>
            </a:r>
          </a:p>
          <a:p>
            <a:endParaRPr lang="en-US" dirty="0" smtClean="0"/>
          </a:p>
          <a:p>
            <a:r>
              <a:rPr lang="en-US" dirty="0" smtClean="0"/>
              <a:t>Describe cultural trait, cultural complexes, and cultural patterns.  Give 2 original (not in book or given by teacher) examples of each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Norms are also applied selectively.</a:t>
            </a:r>
          </a:p>
          <a:p>
            <a:pPr lvl="1" eaLnBrk="1" hangingPunct="1">
              <a:defRPr/>
            </a:pPr>
            <a:r>
              <a:rPr lang="en-US" b="1" u="sng" smtClean="0"/>
              <a:t>EX</a:t>
            </a:r>
            <a:r>
              <a:rPr lang="en-US" smtClean="0"/>
              <a:t>:  Taking someone’s life is different for police officers and military.</a:t>
            </a:r>
          </a:p>
          <a:p>
            <a:pPr lvl="1" eaLnBrk="1" hangingPunct="1">
              <a:defRPr/>
            </a:pPr>
            <a:endParaRPr lang="en-US" smtClean="0"/>
          </a:p>
        </p:txBody>
      </p:sp>
      <p:pic>
        <p:nvPicPr>
          <p:cNvPr id="23556" name="Picture 5" descr="Poli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429000"/>
            <a:ext cx="48768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u="sng" smtClean="0">
                <a:solidFill>
                  <a:srgbClr val="CCFF66"/>
                </a:solidFill>
              </a:rPr>
              <a:t>Two Types of Norms</a:t>
            </a:r>
            <a:r>
              <a:rPr lang="en-US" smtClean="0">
                <a:solidFill>
                  <a:srgbClr val="CCFF66"/>
                </a:solidFill>
              </a:rPr>
              <a:t>: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US" sz="4000" smtClean="0"/>
              <a:t>Folkways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en-US" sz="4000" smtClean="0"/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sz="4000" smtClean="0"/>
              <a:t>2.  Mores (</a:t>
            </a:r>
            <a:r>
              <a:rPr lang="en-US" sz="4000" i="1" smtClean="0"/>
              <a:t>MOR-ayz</a:t>
            </a:r>
            <a:r>
              <a:rPr lang="en-US" sz="400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u="sng" smtClean="0">
                <a:solidFill>
                  <a:srgbClr val="CCFF66"/>
                </a:solidFill>
              </a:rPr>
              <a:t>Folkways</a:t>
            </a:r>
            <a:r>
              <a:rPr lang="en-US" smtClean="0"/>
              <a:t>: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600" smtClean="0"/>
              <a:t>Norms that describe socially acceptable behavior but do </a:t>
            </a:r>
            <a:r>
              <a:rPr lang="en-US" sz="3600" u="sng" smtClean="0">
                <a:latin typeface="Rockwell Extra Bold" pitchFamily="18" charset="0"/>
              </a:rPr>
              <a:t>not</a:t>
            </a:r>
            <a:r>
              <a:rPr lang="en-US" sz="3600" smtClean="0"/>
              <a:t> have great moral significance attached to them.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u="sng" smtClean="0"/>
              <a:t>EX</a:t>
            </a:r>
            <a:r>
              <a:rPr lang="en-US" sz="3200" smtClean="0"/>
              <a:t>: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800" smtClean="0"/>
              <a:t> Do </a:t>
            </a:r>
            <a:r>
              <a:rPr lang="en-US" sz="2800" b="1" u="sng" smtClean="0"/>
              <a:t>not</a:t>
            </a:r>
            <a:r>
              <a:rPr lang="en-US" sz="2800" smtClean="0"/>
              <a:t> place a knife in your mouth.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800" smtClean="0"/>
              <a:t>Shake hands when introduced.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800" smtClean="0"/>
              <a:t>Do your homework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b="1" smtClean="0">
                <a:solidFill>
                  <a:srgbClr val="FFFF66"/>
                </a:solidFill>
              </a:rPr>
              <a:t>Nonconformity does </a:t>
            </a:r>
            <a:r>
              <a:rPr lang="en-US" sz="3200" b="1" u="sng" smtClean="0">
                <a:solidFill>
                  <a:srgbClr val="FFFF66"/>
                </a:solidFill>
              </a:rPr>
              <a:t>NOT</a:t>
            </a:r>
            <a:r>
              <a:rPr lang="en-US" sz="3200" b="1" smtClean="0">
                <a:solidFill>
                  <a:srgbClr val="FFFF66"/>
                </a:solidFill>
              </a:rPr>
              <a:t> endanger the well-being or stability of society.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u="sng" smtClean="0">
                <a:solidFill>
                  <a:srgbClr val="FFFF66"/>
                </a:solidFill>
              </a:rPr>
              <a:t>Mores</a:t>
            </a:r>
            <a:r>
              <a:rPr lang="en-US" smtClean="0">
                <a:solidFill>
                  <a:srgbClr val="FFFF66"/>
                </a:solidFill>
              </a:rPr>
              <a:t>: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Norms that have a </a:t>
            </a:r>
            <a:r>
              <a:rPr lang="en-US" b="1" u="sng" smtClean="0"/>
              <a:t>GREAT</a:t>
            </a:r>
            <a:r>
              <a:rPr lang="en-US" smtClean="0"/>
              <a:t> moral significance attached to them.</a:t>
            </a:r>
          </a:p>
          <a:p>
            <a:pPr eaLnBrk="1" hangingPunct="1">
              <a:defRPr/>
            </a:pPr>
            <a:r>
              <a:rPr lang="en-US" smtClean="0"/>
              <a:t>Violation of rules endangers society’s well-being.</a:t>
            </a:r>
          </a:p>
          <a:p>
            <a:pPr lvl="1" eaLnBrk="1" hangingPunct="1">
              <a:defRPr/>
            </a:pPr>
            <a:r>
              <a:rPr lang="en-US" b="1" u="sng" smtClean="0"/>
              <a:t>EX</a:t>
            </a:r>
            <a:r>
              <a:rPr lang="en-US" smtClean="0"/>
              <a:t>:  murder, fraud, dishonesty</a:t>
            </a:r>
          </a:p>
          <a:p>
            <a:pPr lvl="1" eaLnBrk="1" hangingPunct="1">
              <a:buFontTx/>
              <a:buNone/>
              <a:defRPr/>
            </a:pPr>
            <a:endParaRPr lang="en-US" smtClean="0"/>
          </a:p>
        </p:txBody>
      </p:sp>
      <p:pic>
        <p:nvPicPr>
          <p:cNvPr id="26628" name="Picture 5" descr="frau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352800"/>
            <a:ext cx="237648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u="sng" smtClean="0"/>
              <a:t>Laws</a:t>
            </a:r>
            <a:r>
              <a:rPr lang="en-US" smtClean="0"/>
              <a:t>: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1" smtClean="0">
                <a:solidFill>
                  <a:srgbClr val="FFFF66"/>
                </a:solidFill>
              </a:rPr>
              <a:t>Written rules of conduct enacted and enforced by the government</a:t>
            </a:r>
            <a:r>
              <a:rPr lang="en-US" sz="3600" smtClean="0"/>
              <a:t>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3600" smtClean="0"/>
          </a:p>
          <a:p>
            <a:pPr eaLnBrk="1" hangingPunct="1">
              <a:defRPr/>
            </a:pPr>
            <a:r>
              <a:rPr lang="en-US" sz="3600" smtClean="0"/>
              <a:t>Essential for social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 smtClean="0"/>
              <a:t>   stability when violating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 smtClean="0"/>
              <a:t>   mores.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3600" smtClean="0"/>
          </a:p>
        </p:txBody>
      </p:sp>
      <p:pic>
        <p:nvPicPr>
          <p:cNvPr id="27652" name="Picture 9" descr="AngryLa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200400"/>
            <a:ext cx="303847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u="sng" dirty="0" smtClean="0"/>
              <a:t>Features of culture divided into </a:t>
            </a:r>
            <a:r>
              <a:rPr lang="en-US" sz="4000" b="1" u="sng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3 levels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US" sz="4400" dirty="0" smtClean="0">
                <a:solidFill>
                  <a:srgbClr val="00FFFF"/>
                </a:solidFill>
              </a:rPr>
              <a:t>Traits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US" sz="4400" dirty="0" smtClean="0">
                <a:solidFill>
                  <a:srgbClr val="FFFF00"/>
                </a:solidFill>
              </a:rPr>
              <a:t>Complexes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US" sz="4400" dirty="0" smtClean="0">
                <a:solidFill>
                  <a:srgbClr val="66FF33"/>
                </a:solidFill>
              </a:rPr>
              <a:t>Patterns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en-US" sz="4400" dirty="0" smtClean="0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905000"/>
            <a:ext cx="45339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u="sng" smtClean="0"/>
              <a:t>Culture </a:t>
            </a:r>
            <a:r>
              <a:rPr lang="en-US" b="1" u="sng" smtClean="0">
                <a:solidFill>
                  <a:srgbClr val="CCFF66"/>
                </a:solidFill>
              </a:rPr>
              <a:t>Traits</a:t>
            </a:r>
            <a:r>
              <a:rPr lang="en-US" smtClean="0"/>
              <a:t>: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Simplest level</a:t>
            </a:r>
          </a:p>
          <a:p>
            <a:pPr eaLnBrk="1" hangingPunct="1">
              <a:defRPr/>
            </a:pPr>
            <a:r>
              <a:rPr lang="en-US" sz="3600" dirty="0" smtClean="0"/>
              <a:t>An </a:t>
            </a:r>
            <a:r>
              <a:rPr lang="en-US" sz="3600" b="1" u="sng" dirty="0" smtClean="0">
                <a:solidFill>
                  <a:srgbClr val="00FFFF"/>
                </a:solidFill>
              </a:rPr>
              <a:t>individual</a:t>
            </a:r>
            <a:r>
              <a:rPr lang="en-US" sz="3600" dirty="0" smtClean="0">
                <a:solidFill>
                  <a:srgbClr val="00FFFF"/>
                </a:solidFill>
              </a:rPr>
              <a:t> </a:t>
            </a:r>
            <a:r>
              <a:rPr lang="en-US" sz="3600" dirty="0" smtClean="0"/>
              <a:t>tool, act, or belief that is related to a particular situation or need.</a:t>
            </a:r>
          </a:p>
          <a:p>
            <a:pPr lvl="1" eaLnBrk="1" hangingPunct="1">
              <a:defRPr/>
            </a:pPr>
            <a:r>
              <a:rPr lang="en-US" sz="3200" b="1" u="sng" dirty="0" smtClean="0">
                <a:solidFill>
                  <a:srgbClr val="FFFF66"/>
                </a:solidFill>
              </a:rPr>
              <a:t>EX:</a:t>
            </a:r>
            <a:r>
              <a:rPr lang="en-US" sz="3200" dirty="0" smtClean="0"/>
              <a:t>  </a:t>
            </a:r>
          </a:p>
          <a:p>
            <a:pPr lvl="2" eaLnBrk="1" hangingPunct="1">
              <a:defRPr/>
            </a:pPr>
            <a:r>
              <a:rPr lang="en-US" sz="2800" dirty="0" smtClean="0"/>
              <a:t>Using knives, spoons, forks</a:t>
            </a:r>
          </a:p>
          <a:p>
            <a:pPr lvl="2" eaLnBrk="1" hangingPunct="1">
              <a:defRPr/>
            </a:pPr>
            <a:r>
              <a:rPr lang="en-US" sz="2800" dirty="0" smtClean="0"/>
              <a:t>Saying hi to friend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3600" dirty="0" smtClean="0"/>
          </a:p>
        </p:txBody>
      </p:sp>
      <p:pic>
        <p:nvPicPr>
          <p:cNvPr id="29700" name="Picture 5" descr="A1303H-m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886200"/>
            <a:ext cx="204787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u="sng" smtClean="0"/>
              <a:t>Culture </a:t>
            </a:r>
            <a:r>
              <a:rPr lang="en-US" b="1" u="sng" smtClean="0">
                <a:solidFill>
                  <a:srgbClr val="CCFF66"/>
                </a:solidFill>
              </a:rPr>
              <a:t>Complexes</a:t>
            </a:r>
            <a:r>
              <a:rPr lang="en-US" smtClean="0"/>
              <a:t>: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Cluster of interrelated cultural traits.</a:t>
            </a:r>
          </a:p>
          <a:p>
            <a:pPr eaLnBrk="1" hangingPunct="1">
              <a:defRPr/>
            </a:pPr>
            <a:r>
              <a:rPr lang="en-US" u="sng" dirty="0" smtClean="0">
                <a:solidFill>
                  <a:srgbClr val="FFFF66"/>
                </a:solidFill>
              </a:rPr>
              <a:t>EX</a:t>
            </a:r>
            <a:r>
              <a:rPr lang="en-US" dirty="0" smtClean="0">
                <a:solidFill>
                  <a:srgbClr val="FFFF66"/>
                </a:solidFill>
              </a:rPr>
              <a:t>:</a:t>
            </a:r>
            <a:r>
              <a:rPr lang="en-US" dirty="0" smtClean="0"/>
              <a:t>  </a:t>
            </a:r>
            <a:r>
              <a:rPr lang="en-US" b="1" dirty="0" smtClean="0">
                <a:solidFill>
                  <a:srgbClr val="00FFFF"/>
                </a:solidFill>
              </a:rPr>
              <a:t>Football</a:t>
            </a:r>
          </a:p>
          <a:p>
            <a:pPr lvl="1" eaLnBrk="1" hangingPunct="1">
              <a:defRPr/>
            </a:pPr>
            <a:r>
              <a:rPr lang="en-US" dirty="0" smtClean="0"/>
              <a:t>Football, helmets, pads, sideline benches, running, blocking, tackling, rules, penalties.</a:t>
            </a:r>
          </a:p>
          <a:p>
            <a:pPr lvl="1" eaLnBrk="1" hangingPunct="1">
              <a:defRPr/>
            </a:pPr>
            <a:endParaRPr lang="en-US" dirty="0" smtClean="0"/>
          </a:p>
        </p:txBody>
      </p:sp>
      <p:pic>
        <p:nvPicPr>
          <p:cNvPr id="30724" name="Picture 5" descr="nxp9309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810000"/>
            <a:ext cx="2743200" cy="276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u="sng" smtClean="0"/>
              <a:t>Culture </a:t>
            </a:r>
            <a:r>
              <a:rPr lang="en-US" b="1" u="sng" smtClean="0">
                <a:solidFill>
                  <a:srgbClr val="CCFF66"/>
                </a:solidFill>
              </a:rPr>
              <a:t>Patterns</a:t>
            </a:r>
            <a:r>
              <a:rPr lang="en-US" smtClean="0"/>
              <a:t>: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</a:t>
            </a:r>
            <a:r>
              <a:rPr lang="en-US" b="1" u="sng" dirty="0" smtClean="0">
                <a:solidFill>
                  <a:srgbClr val="00FFFF"/>
                </a:solidFill>
              </a:rPr>
              <a:t>combination</a:t>
            </a:r>
            <a:r>
              <a:rPr lang="en-US" dirty="0" smtClean="0">
                <a:solidFill>
                  <a:srgbClr val="00FFFF"/>
                </a:solidFill>
              </a:rPr>
              <a:t> </a:t>
            </a:r>
            <a:r>
              <a:rPr lang="en-US" dirty="0" smtClean="0"/>
              <a:t>of a number of culture complexes into an interrelated whole.</a:t>
            </a:r>
          </a:p>
          <a:p>
            <a:pPr lvl="1" eaLnBrk="1" hangingPunct="1">
              <a:defRPr/>
            </a:pPr>
            <a:r>
              <a:rPr lang="en-US" sz="3200" u="sng" dirty="0" smtClean="0"/>
              <a:t>EX</a:t>
            </a:r>
            <a:r>
              <a:rPr lang="en-US" sz="3200" dirty="0" smtClean="0"/>
              <a:t>:  Baseball, basketball, football, soccer, etc…combine to form the </a:t>
            </a:r>
            <a:r>
              <a:rPr lang="en-US" sz="3200" b="1" dirty="0" smtClean="0">
                <a:solidFill>
                  <a:srgbClr val="FFFF66"/>
                </a:solidFill>
              </a:rPr>
              <a:t>American athletic pattern</a:t>
            </a:r>
            <a:r>
              <a:rPr lang="en-US" sz="3200" b="1" dirty="0" smtClean="0"/>
              <a:t>.</a:t>
            </a:r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3174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419600"/>
            <a:ext cx="4105275" cy="209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09600"/>
            <a:ext cx="74676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FFFF00"/>
                </a:solidFill>
              </a:rPr>
              <a:t>Sociologists consider western culture superior to all other cultures</a:t>
            </a:r>
            <a:r>
              <a:rPr lang="en-US" sz="2800" b="1" u="sng" dirty="0" smtClean="0">
                <a:solidFill>
                  <a:srgbClr val="FFFF00"/>
                </a:solidFill>
              </a:rPr>
              <a:t>.</a:t>
            </a:r>
          </a:p>
          <a:p>
            <a:pPr algn="ctr"/>
            <a:endParaRPr lang="en-US" sz="2800" b="1" u="sng" dirty="0">
              <a:solidFill>
                <a:srgbClr val="FFFF00"/>
              </a:solidFill>
            </a:endParaRPr>
          </a:p>
          <a:p>
            <a:r>
              <a:rPr lang="en-US" sz="2800" b="1" u="sng" dirty="0" smtClean="0">
                <a:solidFill>
                  <a:srgbClr val="FFFF00"/>
                </a:solidFill>
              </a:rPr>
              <a:t>True:  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b="1" dirty="0" smtClean="0"/>
              <a:t>Western culture is superior because it is more technologically advanced and provides a better quality of life.</a:t>
            </a:r>
          </a:p>
          <a:p>
            <a:endParaRPr lang="en-US" sz="2800" b="1" u="sng" dirty="0">
              <a:solidFill>
                <a:srgbClr val="FFFF00"/>
              </a:solidFill>
            </a:endParaRPr>
          </a:p>
          <a:p>
            <a:r>
              <a:rPr lang="en-US" sz="2800" b="1" u="sng" dirty="0" smtClean="0">
                <a:solidFill>
                  <a:srgbClr val="FFFF00"/>
                </a:solidFill>
              </a:rPr>
              <a:t>False:  </a:t>
            </a:r>
            <a:r>
              <a:rPr lang="en-US" sz="2800" b="1" dirty="0" smtClean="0"/>
              <a:t>Cultures cannot be ranked and should be considered on their own merits.</a:t>
            </a:r>
          </a:p>
          <a:p>
            <a:endParaRPr lang="en-US" sz="2800" b="1" u="sng" dirty="0">
              <a:solidFill>
                <a:srgbClr val="FFFF00"/>
              </a:solidFill>
            </a:endParaRPr>
          </a:p>
          <a:p>
            <a:endParaRPr lang="en-US" sz="2800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38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u="sng" dirty="0" smtClean="0"/>
              <a:t>End of </a:t>
            </a:r>
            <a:r>
              <a:rPr lang="en-US" b="1" u="sng" dirty="0" smtClean="0">
                <a:solidFill>
                  <a:srgbClr val="00FFFF"/>
                </a:solidFill>
              </a:rPr>
              <a:t>Chapter 2: Section 1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82296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24 minute culture video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u="sng" smtClean="0">
                <a:solidFill>
                  <a:srgbClr val="FFFF66"/>
                </a:solidFill>
              </a:rPr>
              <a:t>Chapter 2: Section 2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en-US" sz="400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6000" i="1" smtClean="0">
                <a:solidFill>
                  <a:srgbClr val="66FF33"/>
                </a:solidFill>
              </a:rPr>
              <a:t>Cultural Variation</a:t>
            </a:r>
          </a:p>
        </p:txBody>
      </p:sp>
      <p:pic>
        <p:nvPicPr>
          <p:cNvPr id="35844" name="Picture 5" descr="globe_west%20USA%5B2%5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505200"/>
            <a:ext cx="296386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u="sng" dirty="0" smtClean="0">
                <a:solidFill>
                  <a:srgbClr val="00FFFF"/>
                </a:solidFill>
              </a:rPr>
              <a:t>Objectives</a:t>
            </a:r>
            <a:r>
              <a:rPr lang="en-US" dirty="0" smtClean="0">
                <a:solidFill>
                  <a:srgbClr val="00FFFF"/>
                </a:solidFill>
              </a:rPr>
              <a:t>: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600" dirty="0" smtClean="0"/>
              <a:t>Describe </a:t>
            </a:r>
            <a:r>
              <a:rPr lang="en-US" sz="3600" b="1" u="sng" dirty="0" smtClean="0">
                <a:solidFill>
                  <a:srgbClr val="CCFF66"/>
                </a:solidFill>
              </a:rPr>
              <a:t>cultural universals</a:t>
            </a:r>
            <a:r>
              <a:rPr lang="en-US" sz="3600" dirty="0" smtClean="0"/>
              <a:t> and explain why they exist.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dirty="0" smtClean="0"/>
              <a:t>Explain what the terms </a:t>
            </a:r>
            <a:r>
              <a:rPr lang="en-US" sz="3600" b="1" u="sng" dirty="0" smtClean="0">
                <a:solidFill>
                  <a:srgbClr val="CCFF66"/>
                </a:solidFill>
              </a:rPr>
              <a:t>ethnocentrism</a:t>
            </a:r>
            <a:r>
              <a:rPr lang="en-US" sz="3600" dirty="0" smtClean="0"/>
              <a:t> and </a:t>
            </a:r>
            <a:r>
              <a:rPr lang="en-US" sz="3600" b="1" u="sng" dirty="0" smtClean="0">
                <a:solidFill>
                  <a:srgbClr val="CCFF66"/>
                </a:solidFill>
              </a:rPr>
              <a:t>cultural relativism</a:t>
            </a:r>
            <a:r>
              <a:rPr lang="en-US" sz="3600" dirty="0" smtClean="0"/>
              <a:t> mean.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dirty="0" smtClean="0"/>
              <a:t>Identify factors that account for </a:t>
            </a:r>
            <a:r>
              <a:rPr lang="en-US" sz="3600" b="1" u="sng" dirty="0" smtClean="0">
                <a:solidFill>
                  <a:srgbClr val="CCFF66"/>
                </a:solidFill>
              </a:rPr>
              <a:t>variations among and within cultures</a:t>
            </a:r>
            <a:r>
              <a:rPr lang="en-US" sz="3600" dirty="0" smtClean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u="sng" smtClean="0"/>
              <a:t>What do we have in common??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u="sng" dirty="0" smtClean="0">
                <a:solidFill>
                  <a:srgbClr val="FFFF66"/>
                </a:solidFill>
              </a:rPr>
              <a:t>Culture universals</a:t>
            </a:r>
            <a:r>
              <a:rPr lang="en-US" dirty="0" smtClean="0"/>
              <a:t>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Common features that are found in </a:t>
            </a:r>
            <a:r>
              <a:rPr lang="en-US" b="1" u="sng" dirty="0" smtClean="0">
                <a:solidFill>
                  <a:srgbClr val="FFFF66"/>
                </a:solidFill>
              </a:rPr>
              <a:t>all</a:t>
            </a:r>
            <a:r>
              <a:rPr lang="en-US" dirty="0" smtClean="0">
                <a:solidFill>
                  <a:srgbClr val="FFFF66"/>
                </a:solidFill>
              </a:rPr>
              <a:t> </a:t>
            </a:r>
            <a:r>
              <a:rPr lang="en-US" dirty="0" smtClean="0"/>
              <a:t>human cultures.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Anthropologist </a:t>
            </a:r>
            <a:r>
              <a:rPr lang="en-US" b="1" u="sng" dirty="0" smtClean="0">
                <a:solidFill>
                  <a:srgbClr val="CCFF66"/>
                </a:solidFill>
              </a:rPr>
              <a:t>George Murdock</a:t>
            </a:r>
            <a:r>
              <a:rPr lang="en-US" dirty="0" smtClean="0"/>
              <a:t> developed a list of general traits that are common to ALL cultures (more than </a:t>
            </a:r>
            <a:r>
              <a:rPr lang="en-US" b="1" u="sng" dirty="0" smtClean="0">
                <a:solidFill>
                  <a:srgbClr val="CCFF66"/>
                </a:solidFill>
              </a:rPr>
              <a:t>65</a:t>
            </a:r>
            <a:r>
              <a:rPr lang="en-US" dirty="0" smtClean="0">
                <a:solidFill>
                  <a:srgbClr val="FF9400"/>
                </a:solidFill>
              </a:rPr>
              <a:t> </a:t>
            </a:r>
            <a:r>
              <a:rPr lang="en-US" dirty="0" smtClean="0"/>
              <a:t>cultural universals):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/>
              <a:t>Cooking, dancing, family, feasting, forms of greeting, </a:t>
            </a:r>
            <a:r>
              <a:rPr lang="en-US" b="1" dirty="0" smtClean="0">
                <a:solidFill>
                  <a:srgbClr val="CCFF66"/>
                </a:solidFill>
              </a:rPr>
              <a:t>funeral ceremonies, gift giving, housing, language, medicine, music, myths and folklore, religions, sports, and </a:t>
            </a:r>
            <a:r>
              <a:rPr lang="en-US" b="1" dirty="0" err="1" smtClean="0">
                <a:solidFill>
                  <a:srgbClr val="CCFF66"/>
                </a:solidFill>
              </a:rPr>
              <a:t>toolmaking</a:t>
            </a:r>
            <a:r>
              <a:rPr lang="en-US" b="1" dirty="0" smtClean="0">
                <a:solidFill>
                  <a:srgbClr val="CCFF66"/>
                </a:solidFill>
              </a:rPr>
              <a:t>.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b="1" dirty="0" smtClean="0">
              <a:solidFill>
                <a:srgbClr val="CCFF66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FF66"/>
                </a:solidFill>
              </a:rPr>
              <a:t>What do you think?</a:t>
            </a:r>
            <a:br>
              <a:rPr lang="en-US" b="1" u="sng" dirty="0" smtClean="0">
                <a:solidFill>
                  <a:srgbClr val="FFFF66"/>
                </a:solidFill>
              </a:rPr>
            </a:br>
            <a:endParaRPr lang="en-US" sz="1200" b="1" u="sng" dirty="0">
              <a:solidFill>
                <a:srgbClr val="FFFF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b="1" dirty="0" smtClean="0"/>
              <a:t>What might be the reason for some cultural differences between </a:t>
            </a:r>
            <a:r>
              <a:rPr lang="en-US" b="1" u="sng" dirty="0" smtClean="0">
                <a:solidFill>
                  <a:srgbClr val="FFFF66"/>
                </a:solidFill>
              </a:rPr>
              <a:t>Canada </a:t>
            </a:r>
            <a:r>
              <a:rPr lang="en-US" b="1" dirty="0" smtClean="0"/>
              <a:t>and the </a:t>
            </a:r>
            <a:r>
              <a:rPr lang="en-US" b="1" u="sng" dirty="0" smtClean="0"/>
              <a:t>United States</a:t>
            </a:r>
            <a:r>
              <a:rPr lang="en-US" b="1" dirty="0" smtClean="0"/>
              <a:t>?</a:t>
            </a:r>
            <a:endParaRPr lang="en-US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4267200"/>
            <a:ext cx="4476750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722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u="sng" dirty="0" smtClean="0">
                <a:solidFill>
                  <a:srgbClr val="CCFF66"/>
                </a:solidFill>
              </a:rPr>
              <a:t>Variation Among Societies: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Anthropologist Margaret Mead studied the differences in culture between the </a:t>
            </a:r>
            <a:r>
              <a:rPr lang="en-US" b="1" u="sng" dirty="0" err="1" smtClean="0">
                <a:solidFill>
                  <a:srgbClr val="FFFF00"/>
                </a:solidFill>
              </a:rPr>
              <a:t>Arapesh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and the </a:t>
            </a:r>
            <a:r>
              <a:rPr lang="en-US" b="1" u="sng" dirty="0" err="1" smtClean="0">
                <a:solidFill>
                  <a:srgbClr val="FFFF00"/>
                </a:solidFill>
              </a:rPr>
              <a:t>Mundugumor</a:t>
            </a:r>
            <a:r>
              <a:rPr lang="en-US" dirty="0" smtClean="0"/>
              <a:t>.</a:t>
            </a:r>
          </a:p>
          <a:p>
            <a:pPr eaLnBrk="1" hangingPunct="1">
              <a:defRPr/>
            </a:pPr>
            <a:endParaRPr lang="en-US" dirty="0" smtClean="0">
              <a:solidFill>
                <a:schemeClr val="tx2"/>
              </a:solidFill>
            </a:endParaRPr>
          </a:p>
          <a:p>
            <a:pPr eaLnBrk="1" hangingPunct="1">
              <a:defRPr/>
            </a:pPr>
            <a:r>
              <a:rPr lang="en-US" dirty="0" smtClean="0">
                <a:solidFill>
                  <a:srgbClr val="FFFF66"/>
                </a:solidFill>
              </a:rPr>
              <a:t>Lived </a:t>
            </a:r>
            <a:r>
              <a:rPr lang="en-US" b="1" dirty="0" smtClean="0">
                <a:solidFill>
                  <a:srgbClr val="FFFF66"/>
                </a:solidFill>
              </a:rPr>
              <a:t>100 miles </a:t>
            </a:r>
            <a:r>
              <a:rPr lang="en-US" dirty="0" smtClean="0">
                <a:solidFill>
                  <a:srgbClr val="FFFF66"/>
                </a:solidFill>
              </a:rPr>
              <a:t>apart, but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FFFF66"/>
                </a:solidFill>
              </a:rPr>
              <a:t>   </a:t>
            </a:r>
            <a:r>
              <a:rPr lang="en-US" b="1" u="sng" dirty="0" smtClean="0">
                <a:solidFill>
                  <a:srgbClr val="FFFF66"/>
                </a:solidFill>
              </a:rPr>
              <a:t>VERY</a:t>
            </a:r>
            <a:r>
              <a:rPr lang="en-US" dirty="0" smtClean="0">
                <a:solidFill>
                  <a:srgbClr val="FFFF66"/>
                </a:solidFill>
              </a:rPr>
              <a:t> different cultures.</a:t>
            </a:r>
          </a:p>
        </p:txBody>
      </p:sp>
      <p:pic>
        <p:nvPicPr>
          <p:cNvPr id="41988" name="Picture 5" descr="Me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505200"/>
            <a:ext cx="252888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u="sng" dirty="0" smtClean="0">
                <a:solidFill>
                  <a:srgbClr val="FFFF66"/>
                </a:solidFill>
              </a:rPr>
              <a:t>The </a:t>
            </a:r>
            <a:r>
              <a:rPr lang="en-US" b="1" u="sng" dirty="0" err="1" smtClean="0">
                <a:solidFill>
                  <a:srgbClr val="FFFF66"/>
                </a:solidFill>
              </a:rPr>
              <a:t>Arapesh</a:t>
            </a:r>
            <a:r>
              <a:rPr lang="en-US" dirty="0" smtClean="0"/>
              <a:t>: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Gentle, nonaggressive, receptive, trusting, and warm people.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Live in close-knit villages.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Children are discouraged from displaying any aggression towards others.</a:t>
            </a:r>
          </a:p>
        </p:txBody>
      </p:sp>
      <p:pic>
        <p:nvPicPr>
          <p:cNvPr id="43012" name="Picture 7" descr="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14600"/>
            <a:ext cx="35814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u="sng" dirty="0">
                <a:solidFill>
                  <a:srgbClr val="FFFF66"/>
                </a:solidFill>
              </a:rPr>
              <a:t>The </a:t>
            </a:r>
            <a:r>
              <a:rPr lang="en-US" b="1" u="sng" dirty="0" err="1">
                <a:solidFill>
                  <a:srgbClr val="FFFF66"/>
                </a:solidFill>
              </a:rPr>
              <a:t>Arapesh</a:t>
            </a:r>
            <a:r>
              <a:rPr lang="en-US" dirty="0"/>
              <a:t>:</a:t>
            </a:r>
            <a:endParaRPr lang="en-US" dirty="0" smtClean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Arranged marriages</a:t>
            </a:r>
          </a:p>
          <a:p>
            <a:pPr eaLnBrk="1" hangingPunct="1">
              <a:defRPr/>
            </a:pPr>
            <a:r>
              <a:rPr lang="en-US" smtClean="0"/>
              <a:t>Most marriages consist of </a:t>
            </a:r>
            <a:r>
              <a:rPr lang="en-US" u="sng" smtClean="0"/>
              <a:t>one</a:t>
            </a:r>
            <a:r>
              <a:rPr lang="en-US" smtClean="0"/>
              <a:t> husband and </a:t>
            </a:r>
            <a:r>
              <a:rPr lang="en-US" u="sng" smtClean="0"/>
              <a:t>one</a:t>
            </a:r>
            <a:r>
              <a:rPr lang="en-US" smtClean="0"/>
              <a:t> wife</a:t>
            </a:r>
          </a:p>
          <a:p>
            <a:pPr eaLnBrk="1" hangingPunct="1">
              <a:defRPr/>
            </a:pPr>
            <a:r>
              <a:rPr lang="en-US" smtClean="0"/>
              <a:t>However, some men have </a:t>
            </a:r>
            <a:r>
              <a:rPr lang="en-US" u="sng" smtClean="0"/>
              <a:t>two</a:t>
            </a:r>
            <a:r>
              <a:rPr lang="en-US" smtClean="0"/>
              <a:t> wives.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/>
          </a:p>
        </p:txBody>
      </p:sp>
      <p:pic>
        <p:nvPicPr>
          <p:cNvPr id="44036" name="Picture 5" descr="800px-Wedding_ring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343400"/>
            <a:ext cx="2895600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u="sng" dirty="0" smtClean="0">
                <a:solidFill>
                  <a:srgbClr val="FFFF66"/>
                </a:solidFill>
              </a:rPr>
              <a:t>The </a:t>
            </a:r>
            <a:r>
              <a:rPr lang="en-US" b="1" u="sng" dirty="0" err="1" smtClean="0">
                <a:solidFill>
                  <a:srgbClr val="FFFF66"/>
                </a:solidFill>
              </a:rPr>
              <a:t>Mundugumor</a:t>
            </a:r>
            <a:r>
              <a:rPr lang="en-US" dirty="0" smtClean="0">
                <a:solidFill>
                  <a:srgbClr val="FFFF66"/>
                </a:solidFill>
              </a:rPr>
              <a:t>: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Aggressive!!</a:t>
            </a:r>
          </a:p>
          <a:p>
            <a:pPr eaLnBrk="1" hangingPunct="1">
              <a:defRPr/>
            </a:pPr>
            <a:r>
              <a:rPr lang="en-US" smtClean="0"/>
              <a:t>Men and women competitive, jealous, and violent.</a:t>
            </a:r>
          </a:p>
          <a:p>
            <a:pPr eaLnBrk="1" hangingPunct="1">
              <a:defRPr/>
            </a:pPr>
            <a:r>
              <a:rPr lang="en-US" smtClean="0"/>
              <a:t>Enjoy fighting</a:t>
            </a:r>
          </a:p>
          <a:p>
            <a:pPr eaLnBrk="1" hangingPunct="1">
              <a:defRPr/>
            </a:pPr>
            <a:r>
              <a:rPr lang="en-US" smtClean="0"/>
              <a:t>Great hostility between fathers and sons</a:t>
            </a:r>
          </a:p>
          <a:p>
            <a:pPr lvl="1" eaLnBrk="1" hangingPunct="1">
              <a:defRPr/>
            </a:pPr>
            <a:r>
              <a:rPr lang="en-US" smtClean="0"/>
              <a:t>Sisters and mothers as well</a:t>
            </a:r>
          </a:p>
          <a:p>
            <a:pPr lvl="1" eaLnBrk="1" hangingPunct="1">
              <a:buFontTx/>
              <a:buNone/>
              <a:defRPr/>
            </a:pPr>
            <a:endParaRPr lang="en-US" smtClean="0"/>
          </a:p>
          <a:p>
            <a:pPr eaLnBrk="1" hangingPunct="1">
              <a:defRPr/>
            </a:pPr>
            <a:endParaRPr lang="en-US" smtClean="0"/>
          </a:p>
        </p:txBody>
      </p:sp>
      <p:pic>
        <p:nvPicPr>
          <p:cNvPr id="45060" name="Picture 5" descr="bush_masrai_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4419600"/>
            <a:ext cx="1828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u="sng" dirty="0">
                <a:solidFill>
                  <a:srgbClr val="FFFF66"/>
                </a:solidFill>
              </a:rPr>
              <a:t>The </a:t>
            </a:r>
            <a:r>
              <a:rPr lang="en-US" b="1" u="sng" dirty="0" err="1">
                <a:solidFill>
                  <a:srgbClr val="FFFF66"/>
                </a:solidFill>
              </a:rPr>
              <a:t>Mundugumor</a:t>
            </a:r>
            <a:r>
              <a:rPr lang="en-US" dirty="0">
                <a:solidFill>
                  <a:srgbClr val="FFFF66"/>
                </a:solidFill>
              </a:rPr>
              <a:t>:</a:t>
            </a:r>
            <a:endParaRPr lang="en-US" dirty="0" smtClean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The more wives, then the more power and wealth.	 (8-10 wives)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4000" smtClean="0"/>
          </a:p>
        </p:txBody>
      </p:sp>
      <p:pic>
        <p:nvPicPr>
          <p:cNvPr id="46084" name="Picture 6" descr="brid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971800"/>
            <a:ext cx="4762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04800" y="0"/>
            <a:ext cx="28194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>
                <a:solidFill>
                  <a:srgbClr val="FFCC00"/>
                </a:solidFill>
                <a:latin typeface="Trebuchet MS" pitchFamily="34" charset="0"/>
              </a:rPr>
              <a:t>CHAPTER 2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81000" y="1981200"/>
            <a:ext cx="8382000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454025" algn="l"/>
                <a:tab pos="21717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tabLst>
                <a:tab pos="454025" algn="l"/>
                <a:tab pos="21717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tabLst>
                <a:tab pos="454025" algn="l"/>
                <a:tab pos="21717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tabLst>
                <a:tab pos="454025" algn="l"/>
                <a:tab pos="21717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tabLst>
                <a:tab pos="454025" algn="l"/>
                <a:tab pos="21717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4025" algn="l"/>
                <a:tab pos="21717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4025" algn="l"/>
                <a:tab pos="21717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4025" algn="l"/>
                <a:tab pos="21717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4025" algn="l"/>
                <a:tab pos="21717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ct val="75000"/>
              </a:lnSpc>
              <a:spcAft>
                <a:spcPct val="65000"/>
              </a:spcAft>
            </a:pPr>
            <a:r>
              <a:rPr lang="en-US" sz="4000" b="1" u="sng">
                <a:solidFill>
                  <a:srgbClr val="F7FFEF"/>
                </a:solidFill>
                <a:latin typeface="Times" charset="0"/>
              </a:rPr>
              <a:t>Section 1</a:t>
            </a:r>
            <a:r>
              <a:rPr lang="en-US" sz="4000" b="1">
                <a:solidFill>
                  <a:srgbClr val="F7FFEF"/>
                </a:solidFill>
                <a:latin typeface="Times" charset="0"/>
              </a:rPr>
              <a:t>:</a:t>
            </a:r>
            <a:r>
              <a:rPr lang="en-US" sz="4000" b="1">
                <a:solidFill>
                  <a:srgbClr val="3399FF"/>
                </a:solidFill>
                <a:latin typeface="Times" charset="0"/>
              </a:rPr>
              <a:t>	</a:t>
            </a:r>
            <a:r>
              <a:rPr lang="en-US" sz="4000" b="1">
                <a:solidFill>
                  <a:srgbClr val="FFFF66"/>
                </a:solidFill>
                <a:latin typeface="Times" charset="0"/>
              </a:rPr>
              <a:t>The Meaning of Culture</a:t>
            </a:r>
            <a:endParaRPr lang="en-US" sz="4000">
              <a:solidFill>
                <a:srgbClr val="FFFF66"/>
              </a:solidFill>
              <a:latin typeface="Times" charset="0"/>
            </a:endParaRPr>
          </a:p>
          <a:p>
            <a:pPr>
              <a:lnSpc>
                <a:spcPct val="75000"/>
              </a:lnSpc>
              <a:spcAft>
                <a:spcPct val="65000"/>
              </a:spcAft>
            </a:pPr>
            <a:r>
              <a:rPr lang="en-US" sz="4000" b="1" u="sng">
                <a:solidFill>
                  <a:srgbClr val="F7FFEF"/>
                </a:solidFill>
                <a:latin typeface="Times" charset="0"/>
              </a:rPr>
              <a:t>Section 2:</a:t>
            </a:r>
            <a:r>
              <a:rPr lang="en-US" sz="4000" b="1">
                <a:solidFill>
                  <a:srgbClr val="00CC00"/>
                </a:solidFill>
                <a:latin typeface="Times" charset="0"/>
              </a:rPr>
              <a:t>	</a:t>
            </a:r>
            <a:r>
              <a:rPr lang="en-US" sz="4000" b="1">
                <a:solidFill>
                  <a:srgbClr val="FFFF66"/>
                </a:solidFill>
                <a:latin typeface="Times" charset="0"/>
              </a:rPr>
              <a:t>Cultural Variation</a:t>
            </a:r>
            <a:endParaRPr lang="en-US" sz="4000">
              <a:solidFill>
                <a:srgbClr val="FFFF66"/>
              </a:solidFill>
              <a:latin typeface="Times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304800" y="609600"/>
            <a:ext cx="7543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Cultural Diversity</a:t>
            </a:r>
          </a:p>
        </p:txBody>
      </p:sp>
      <p:pic>
        <p:nvPicPr>
          <p:cNvPr id="819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886200"/>
            <a:ext cx="3771900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utoUpdateAnimBg="0"/>
      <p:bldP spid="3076" grpId="0" autoUpdateAnimBg="0"/>
      <p:bldP spid="3078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u="sng" dirty="0">
                <a:solidFill>
                  <a:srgbClr val="FFFF66"/>
                </a:solidFill>
              </a:rPr>
              <a:t>The </a:t>
            </a:r>
            <a:r>
              <a:rPr lang="en-US" b="1" u="sng" dirty="0" err="1">
                <a:solidFill>
                  <a:srgbClr val="FFFF66"/>
                </a:solidFill>
              </a:rPr>
              <a:t>Mundugumor</a:t>
            </a:r>
            <a:r>
              <a:rPr lang="en-US" dirty="0">
                <a:solidFill>
                  <a:srgbClr val="FFFF66"/>
                </a:solidFill>
              </a:rPr>
              <a:t>:</a:t>
            </a:r>
            <a:endParaRPr lang="en-US" dirty="0" smtClean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1" smtClean="0">
                <a:solidFill>
                  <a:srgbClr val="FFFF66"/>
                </a:solidFill>
              </a:rPr>
              <a:t>Children tend to push parents apart.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3600" b="1" smtClean="0">
              <a:solidFill>
                <a:srgbClr val="FFFF66"/>
              </a:solidFill>
            </a:endParaRPr>
          </a:p>
          <a:p>
            <a:pPr eaLnBrk="1" hangingPunct="1">
              <a:defRPr/>
            </a:pPr>
            <a:r>
              <a:rPr lang="en-US" sz="3600" b="1" smtClean="0">
                <a:solidFill>
                  <a:srgbClr val="CCFF66"/>
                </a:solidFill>
              </a:rPr>
              <a:t>Father wants daughter to trade for another wife.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u="sng" dirty="0">
                <a:solidFill>
                  <a:srgbClr val="FFFF66"/>
                </a:solidFill>
              </a:rPr>
              <a:t>The </a:t>
            </a:r>
            <a:r>
              <a:rPr lang="en-US" b="1" u="sng" dirty="0" err="1">
                <a:solidFill>
                  <a:srgbClr val="FFFF66"/>
                </a:solidFill>
              </a:rPr>
              <a:t>Mundugumor</a:t>
            </a:r>
            <a:r>
              <a:rPr lang="en-US" dirty="0">
                <a:solidFill>
                  <a:srgbClr val="FFFF66"/>
                </a:solidFill>
              </a:rPr>
              <a:t>:</a:t>
            </a:r>
            <a:endParaRPr lang="en-US" dirty="0" smtClean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Infants are carried in rigid basket that gives no contact with mother!!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Left hanging in basket in house when mother works outdoors.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Not picked up or comforted!</a:t>
            </a:r>
          </a:p>
        </p:txBody>
      </p:sp>
      <p:pic>
        <p:nvPicPr>
          <p:cNvPr id="48132" name="Picture 5" descr="wickerclo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114800"/>
            <a:ext cx="2447925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u="sng" dirty="0" smtClean="0"/>
              <a:t>Rules for </a:t>
            </a:r>
            <a:r>
              <a:rPr lang="en-US" sz="4000" b="1" u="sng" dirty="0" err="1" smtClean="0">
                <a:solidFill>
                  <a:srgbClr val="FFFF00"/>
                </a:solidFill>
              </a:rPr>
              <a:t>Mundugumor</a:t>
            </a:r>
            <a:r>
              <a:rPr lang="en-US" sz="4000" b="1" u="sng" dirty="0" smtClean="0">
                <a:solidFill>
                  <a:srgbClr val="FFFF00"/>
                </a:solidFill>
              </a:rPr>
              <a:t> </a:t>
            </a:r>
            <a:r>
              <a:rPr lang="en-US" sz="4000" b="1" u="sng" dirty="0" smtClean="0"/>
              <a:t>Children</a:t>
            </a:r>
            <a:r>
              <a:rPr lang="en-US" sz="4000" dirty="0" smtClean="0"/>
              <a:t>: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US" sz="4000" dirty="0" smtClean="0"/>
              <a:t>Do </a:t>
            </a:r>
            <a:r>
              <a:rPr lang="en-US" sz="4000" u="sng" dirty="0" smtClean="0">
                <a:solidFill>
                  <a:srgbClr val="FFFF00"/>
                </a:solidFill>
              </a:rPr>
              <a:t>not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smtClean="0"/>
              <a:t>wander out of sight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US" sz="4000" dirty="0" smtClean="0"/>
              <a:t>Do </a:t>
            </a:r>
            <a:r>
              <a:rPr lang="en-US" sz="4000" u="sng" dirty="0" smtClean="0">
                <a:solidFill>
                  <a:srgbClr val="FFFF00"/>
                </a:solidFill>
              </a:rPr>
              <a:t>not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smtClean="0"/>
              <a:t>cling to our mother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US" sz="4000" dirty="0" smtClean="0"/>
              <a:t>Do </a:t>
            </a:r>
            <a:r>
              <a:rPr lang="en-US" sz="4000" u="sng" dirty="0" smtClean="0">
                <a:solidFill>
                  <a:srgbClr val="FFFF00"/>
                </a:solidFill>
              </a:rPr>
              <a:t>not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smtClean="0"/>
              <a:t>go to the houses of your fathers’ other wives.</a:t>
            </a:r>
          </a:p>
          <a:p>
            <a:pPr marL="1009650" lvl="1" indent="-609600">
              <a:buFont typeface="Wingdings" pitchFamily="2" charset="2"/>
              <a:buAutoNum type="arabicPeriod"/>
              <a:defRPr/>
            </a:pPr>
            <a:r>
              <a:rPr lang="en-US" sz="3600" dirty="0" smtClean="0"/>
              <a:t>Violators punished</a:t>
            </a:r>
          </a:p>
        </p:txBody>
      </p:sp>
      <p:pic>
        <p:nvPicPr>
          <p:cNvPr id="49156" name="Picture 5" descr="Rules_Graph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114800"/>
            <a:ext cx="2466975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u="sng" dirty="0" smtClean="0">
                <a:solidFill>
                  <a:srgbClr val="00FFFF"/>
                </a:solidFill>
              </a:rPr>
              <a:t>Comparing the Two Societies</a:t>
            </a:r>
            <a:r>
              <a:rPr lang="en-US" sz="4000" dirty="0" smtClean="0">
                <a:solidFill>
                  <a:srgbClr val="00FFFF"/>
                </a:solidFill>
              </a:rPr>
              <a:t>: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i="1" dirty="0" smtClean="0"/>
              <a:t>Mead believed that temperament is mainly the result of </a:t>
            </a:r>
            <a:r>
              <a:rPr lang="en-US" sz="4000" b="1" i="1" u="sng" dirty="0" smtClean="0">
                <a:solidFill>
                  <a:srgbClr val="FFFF00"/>
                </a:solidFill>
              </a:rPr>
              <a:t>culture</a:t>
            </a:r>
            <a:r>
              <a:rPr lang="en-US" sz="4000" b="1" i="1" dirty="0" smtClean="0">
                <a:solidFill>
                  <a:srgbClr val="FFFF00"/>
                </a:solidFill>
              </a:rPr>
              <a:t> </a:t>
            </a:r>
            <a:r>
              <a:rPr lang="en-US" sz="4000" b="1" i="1" dirty="0" smtClean="0"/>
              <a:t>rather than </a:t>
            </a:r>
            <a:r>
              <a:rPr lang="en-US" sz="4000" b="1" i="1" u="sng" dirty="0" smtClean="0">
                <a:solidFill>
                  <a:srgbClr val="FFFF00"/>
                </a:solidFill>
              </a:rPr>
              <a:t>biology</a:t>
            </a:r>
            <a:r>
              <a:rPr lang="en-US" sz="4000" b="1" i="1" dirty="0" smtClean="0"/>
              <a:t>.</a:t>
            </a:r>
          </a:p>
          <a:p>
            <a:pPr lvl="1" eaLnBrk="1" hangingPunct="1">
              <a:defRPr/>
            </a:pPr>
            <a:r>
              <a:rPr lang="en-US" b="1" u="sng" dirty="0" smtClean="0"/>
              <a:t>EX</a:t>
            </a:r>
            <a:r>
              <a:rPr lang="en-US" dirty="0" smtClean="0"/>
              <a:t>:   Religion, Values, beliefs</a:t>
            </a:r>
          </a:p>
          <a:p>
            <a:pPr lvl="1" eaLnBrk="1" hangingPunct="1">
              <a:buFontTx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50180" name="Picture 5" descr="relig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343400"/>
            <a:ext cx="2651125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04800" y="0"/>
            <a:ext cx="28194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>
                <a:solidFill>
                  <a:srgbClr val="FFCC00"/>
                </a:solidFill>
                <a:latin typeface="Trebuchet MS" pitchFamily="34" charset="0"/>
              </a:rPr>
              <a:t>SECTION 2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114425" y="1676400"/>
            <a:ext cx="6810375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454025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tabLst>
                <a:tab pos="454025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tabLst>
                <a:tab pos="454025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tabLst>
                <a:tab pos="454025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tabLst>
                <a:tab pos="454025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4025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4025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4025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4025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6000" b="1" u="sng" dirty="0">
                <a:solidFill>
                  <a:srgbClr val="EF9442"/>
                </a:solidFill>
                <a:latin typeface="Times" charset="0"/>
              </a:rPr>
              <a:t>Question</a:t>
            </a:r>
            <a:r>
              <a:rPr lang="en-US" sz="6000" b="1" dirty="0">
                <a:solidFill>
                  <a:srgbClr val="EF9442"/>
                </a:solidFill>
                <a:latin typeface="Times" charset="0"/>
              </a:rPr>
              <a:t>:</a:t>
            </a:r>
            <a:endParaRPr lang="en-US" sz="2400" b="1" dirty="0">
              <a:latin typeface="Times" charset="0"/>
            </a:endParaRPr>
          </a:p>
          <a:p>
            <a:r>
              <a:rPr lang="en-US" sz="4400" b="1" dirty="0">
                <a:solidFill>
                  <a:srgbClr val="00FFFF"/>
                </a:solidFill>
                <a:latin typeface="Times" charset="0"/>
              </a:rPr>
              <a:t>What do the terms </a:t>
            </a:r>
            <a:r>
              <a:rPr lang="en-US" sz="4400" b="1" u="sng" dirty="0">
                <a:solidFill>
                  <a:srgbClr val="00FFFF"/>
                </a:solidFill>
                <a:latin typeface="Times" charset="0"/>
              </a:rPr>
              <a:t>ethnocentrism</a:t>
            </a:r>
            <a:r>
              <a:rPr lang="en-US" sz="4400" b="1" dirty="0">
                <a:solidFill>
                  <a:srgbClr val="00FFFF"/>
                </a:solidFill>
                <a:latin typeface="Times" charset="0"/>
              </a:rPr>
              <a:t> and </a:t>
            </a:r>
            <a:r>
              <a:rPr lang="en-US" sz="4400" b="1" u="sng" dirty="0">
                <a:solidFill>
                  <a:srgbClr val="00FFFF"/>
                </a:solidFill>
                <a:latin typeface="Times" charset="0"/>
              </a:rPr>
              <a:t>cultural relativism</a:t>
            </a:r>
            <a:r>
              <a:rPr lang="en-US" sz="4400" b="1" dirty="0">
                <a:solidFill>
                  <a:srgbClr val="00FFFF"/>
                </a:solidFill>
                <a:latin typeface="Times" charset="0"/>
              </a:rPr>
              <a:t> mean?</a:t>
            </a:r>
            <a:endParaRPr lang="en-US" sz="2400" dirty="0">
              <a:solidFill>
                <a:srgbClr val="00FFFF"/>
              </a:solidFill>
              <a:latin typeface="Times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304800" y="609600"/>
            <a:ext cx="7543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defRPr/>
            </a:pPr>
            <a:r>
              <a:rPr 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Cultural Variation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utoUpdateAnimBg="0"/>
      <p:bldP spid="6148" grpId="0" autoUpdateAnimBg="0"/>
      <p:bldP spid="6149" grpId="0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39CE29"/>
              </a:gs>
              <a:gs pos="50000">
                <a:schemeClr val="bg1"/>
              </a:gs>
              <a:gs pos="100000">
                <a:srgbClr val="39CE29"/>
              </a:gs>
            </a:gsLst>
            <a:lin ang="0" scaled="1"/>
          </a:gradFill>
        </p:spPr>
      </p:pic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304800" y="0"/>
            <a:ext cx="28194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>
                <a:solidFill>
                  <a:srgbClr val="FFCC00"/>
                </a:solidFill>
                <a:latin typeface="Trebuchet MS" pitchFamily="34" charset="0"/>
              </a:rPr>
              <a:t>SECTION 2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04800" y="609600"/>
            <a:ext cx="7543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Cultural Variation</a:t>
            </a:r>
          </a:p>
        </p:txBody>
      </p:sp>
      <p:grpSp>
        <p:nvGrpSpPr>
          <p:cNvPr id="7211" name="Group 43"/>
          <p:cNvGrpSpPr>
            <a:grpSpLocks/>
          </p:cNvGrpSpPr>
          <p:nvPr/>
        </p:nvGrpSpPr>
        <p:grpSpPr bwMode="auto">
          <a:xfrm>
            <a:off x="990600" y="1905000"/>
            <a:ext cx="6858000" cy="1844675"/>
            <a:chOff x="720" y="1152"/>
            <a:chExt cx="4320" cy="1162"/>
          </a:xfrm>
        </p:grpSpPr>
        <p:grpSp>
          <p:nvGrpSpPr>
            <p:cNvPr id="52241" name="Group 39"/>
            <p:cNvGrpSpPr>
              <a:grpSpLocks/>
            </p:cNvGrpSpPr>
            <p:nvPr/>
          </p:nvGrpSpPr>
          <p:grpSpPr bwMode="auto">
            <a:xfrm>
              <a:off x="720" y="1152"/>
              <a:ext cx="1968" cy="1162"/>
              <a:chOff x="720" y="1152"/>
              <a:chExt cx="1968" cy="1162"/>
            </a:xfrm>
          </p:grpSpPr>
          <p:sp>
            <p:nvSpPr>
              <p:cNvPr id="52245" name="AutoShape 24"/>
              <p:cNvSpPr>
                <a:spLocks noChangeArrowheads="1"/>
              </p:cNvSpPr>
              <p:nvPr/>
            </p:nvSpPr>
            <p:spPr bwMode="auto">
              <a:xfrm>
                <a:off x="720" y="1152"/>
                <a:ext cx="1968" cy="1162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39CE29"/>
                  </a:gs>
                  <a:gs pos="50000">
                    <a:srgbClr val="FFFFFF"/>
                  </a:gs>
                  <a:gs pos="100000">
                    <a:srgbClr val="39CE29"/>
                  </a:gs>
                </a:gsLst>
                <a:lin ang="0" scaled="1"/>
              </a:gradFill>
              <a:ln w="28575">
                <a:solidFill>
                  <a:srgbClr val="FFCE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solidFill>
                    <a:srgbClr val="FFCE00"/>
                  </a:solidFill>
                  <a:latin typeface="Times" charset="0"/>
                </a:endParaRPr>
              </a:p>
            </p:txBody>
          </p:sp>
          <p:sp>
            <p:nvSpPr>
              <p:cNvPr id="52246" name="Text Box 28"/>
              <p:cNvSpPr txBox="1">
                <a:spLocks noChangeArrowheads="1"/>
              </p:cNvSpPr>
              <p:nvPr/>
            </p:nvSpPr>
            <p:spPr bwMode="auto">
              <a:xfrm>
                <a:off x="769" y="1221"/>
                <a:ext cx="185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/>
                <a:r>
                  <a:rPr lang="en-US" b="1" u="sng" dirty="0">
                    <a:solidFill>
                      <a:schemeClr val="bg1">
                        <a:lumMod val="50000"/>
                      </a:schemeClr>
                    </a:solidFill>
                    <a:latin typeface="Helvetica" charset="0"/>
                  </a:rPr>
                  <a:t>Ethnocentrism</a:t>
                </a:r>
              </a:p>
            </p:txBody>
          </p:sp>
        </p:grpSp>
        <p:grpSp>
          <p:nvGrpSpPr>
            <p:cNvPr id="52242" name="Group 40"/>
            <p:cNvGrpSpPr>
              <a:grpSpLocks/>
            </p:cNvGrpSpPr>
            <p:nvPr/>
          </p:nvGrpSpPr>
          <p:grpSpPr bwMode="auto">
            <a:xfrm>
              <a:off x="3072" y="1152"/>
              <a:ext cx="1968" cy="1162"/>
              <a:chOff x="3072" y="1152"/>
              <a:chExt cx="1968" cy="1162"/>
            </a:xfrm>
          </p:grpSpPr>
          <p:sp>
            <p:nvSpPr>
              <p:cNvPr id="7195" name="AutoShape 27"/>
              <p:cNvSpPr>
                <a:spLocks noChangeArrowheads="1"/>
              </p:cNvSpPr>
              <p:nvPr/>
            </p:nvSpPr>
            <p:spPr bwMode="auto">
              <a:xfrm>
                <a:off x="3072" y="1152"/>
                <a:ext cx="1968" cy="1162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39CE29"/>
                  </a:gs>
                  <a:gs pos="50000">
                    <a:schemeClr val="bg1"/>
                  </a:gs>
                  <a:gs pos="100000">
                    <a:srgbClr val="39CE29"/>
                  </a:gs>
                </a:gsLst>
                <a:lin ang="0" scaled="1"/>
              </a:gradFill>
              <a:ln w="28575">
                <a:solidFill>
                  <a:srgbClr val="FFCE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solidFill>
                    <a:srgbClr val="FFCE00"/>
                  </a:solidFill>
                  <a:latin typeface="Times" charset="0"/>
                </a:endParaRPr>
              </a:p>
            </p:txBody>
          </p:sp>
          <p:sp>
            <p:nvSpPr>
              <p:cNvPr id="52244" name="Text Box 29"/>
              <p:cNvSpPr txBox="1">
                <a:spLocks noChangeArrowheads="1"/>
              </p:cNvSpPr>
              <p:nvPr/>
            </p:nvSpPr>
            <p:spPr bwMode="auto">
              <a:xfrm>
                <a:off x="3108" y="1218"/>
                <a:ext cx="187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/>
                <a:r>
                  <a:rPr lang="en-US" b="1" u="sng" dirty="0">
                    <a:latin typeface="Helvetica" charset="0"/>
                  </a:rPr>
                  <a:t>Cultural Relativism</a:t>
                </a:r>
              </a:p>
            </p:txBody>
          </p:sp>
        </p:grpSp>
      </p:grpSp>
      <p:grpSp>
        <p:nvGrpSpPr>
          <p:cNvPr id="7210" name="Group 42"/>
          <p:cNvGrpSpPr>
            <a:grpSpLocks/>
          </p:cNvGrpSpPr>
          <p:nvPr/>
        </p:nvGrpSpPr>
        <p:grpSpPr bwMode="auto">
          <a:xfrm>
            <a:off x="4876800" y="4114800"/>
            <a:ext cx="3124200" cy="1844675"/>
            <a:chOff x="3072" y="2592"/>
            <a:chExt cx="1968" cy="1162"/>
          </a:xfrm>
        </p:grpSpPr>
        <p:sp>
          <p:nvSpPr>
            <p:cNvPr id="7194" name="AutoShape 26"/>
            <p:cNvSpPr>
              <a:spLocks noChangeArrowheads="1"/>
            </p:cNvSpPr>
            <p:nvPr/>
          </p:nvSpPr>
          <p:spPr bwMode="auto">
            <a:xfrm>
              <a:off x="3072" y="2592"/>
              <a:ext cx="1968" cy="116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39CE29"/>
                </a:gs>
                <a:gs pos="50000">
                  <a:schemeClr val="bg1"/>
                </a:gs>
                <a:gs pos="100000">
                  <a:srgbClr val="39CE29"/>
                </a:gs>
              </a:gsLst>
              <a:lin ang="0" scaled="1"/>
            </a:gradFill>
            <a:ln w="28575">
              <a:solidFill>
                <a:srgbClr val="FFCE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solidFill>
                  <a:srgbClr val="FFCE00"/>
                </a:solidFill>
                <a:latin typeface="Times" charset="0"/>
              </a:endParaRPr>
            </a:p>
          </p:txBody>
        </p:sp>
        <p:sp>
          <p:nvSpPr>
            <p:cNvPr id="52240" name="Text Box 30"/>
            <p:cNvSpPr txBox="1">
              <a:spLocks noChangeArrowheads="1"/>
            </p:cNvSpPr>
            <p:nvPr/>
          </p:nvSpPr>
          <p:spPr bwMode="auto">
            <a:xfrm>
              <a:off x="3134" y="2658"/>
              <a:ext cx="18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b="1" u="sng" dirty="0">
                  <a:latin typeface="Helvetica" charset="0"/>
                </a:rPr>
                <a:t>Example</a:t>
              </a:r>
            </a:p>
          </p:txBody>
        </p:sp>
      </p:grpSp>
      <p:grpSp>
        <p:nvGrpSpPr>
          <p:cNvPr id="7209" name="Group 41"/>
          <p:cNvGrpSpPr>
            <a:grpSpLocks/>
          </p:cNvGrpSpPr>
          <p:nvPr/>
        </p:nvGrpSpPr>
        <p:grpSpPr bwMode="auto">
          <a:xfrm>
            <a:off x="1143000" y="4114800"/>
            <a:ext cx="3124200" cy="1844675"/>
            <a:chOff x="720" y="2592"/>
            <a:chExt cx="1968" cy="1162"/>
          </a:xfrm>
        </p:grpSpPr>
        <p:sp>
          <p:nvSpPr>
            <p:cNvPr id="7193" name="AutoShape 25"/>
            <p:cNvSpPr>
              <a:spLocks noChangeArrowheads="1"/>
            </p:cNvSpPr>
            <p:nvPr/>
          </p:nvSpPr>
          <p:spPr bwMode="auto">
            <a:xfrm>
              <a:off x="720" y="2592"/>
              <a:ext cx="1968" cy="116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39CE29"/>
                </a:gs>
                <a:gs pos="50000">
                  <a:schemeClr val="bg1"/>
                </a:gs>
                <a:gs pos="100000">
                  <a:srgbClr val="39CE29"/>
                </a:gs>
              </a:gsLst>
              <a:lin ang="0" scaled="1"/>
            </a:gradFill>
            <a:ln w="28575">
              <a:solidFill>
                <a:srgbClr val="FFCE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solidFill>
                  <a:srgbClr val="FFCE00"/>
                </a:solidFill>
                <a:latin typeface="Times" charset="0"/>
              </a:endParaRPr>
            </a:p>
          </p:txBody>
        </p:sp>
        <p:sp>
          <p:nvSpPr>
            <p:cNvPr id="52238" name="Text Box 31"/>
            <p:cNvSpPr txBox="1">
              <a:spLocks noChangeArrowheads="1"/>
            </p:cNvSpPr>
            <p:nvPr/>
          </p:nvSpPr>
          <p:spPr bwMode="auto">
            <a:xfrm>
              <a:off x="761" y="2658"/>
              <a:ext cx="186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b="1" u="sng" dirty="0">
                  <a:latin typeface="Helvetica" charset="0"/>
                </a:rPr>
                <a:t>Example</a:t>
              </a:r>
            </a:p>
          </p:txBody>
        </p:sp>
      </p:grpSp>
      <p:sp>
        <p:nvSpPr>
          <p:cNvPr id="7200" name="Text Box 32"/>
          <p:cNvSpPr txBox="1">
            <a:spLocks noChangeArrowheads="1"/>
          </p:cNvSpPr>
          <p:nvPr/>
        </p:nvSpPr>
        <p:spPr bwMode="auto">
          <a:xfrm>
            <a:off x="1219200" y="2362200"/>
            <a:ext cx="29464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Helvetica" charset="0"/>
              </a:rPr>
              <a:t>the tendency to view one’s own culture and group as superior to other different cultures</a:t>
            </a:r>
          </a:p>
        </p:txBody>
      </p:sp>
      <p:sp>
        <p:nvSpPr>
          <p:cNvPr id="7201" name="Text Box 33"/>
          <p:cNvSpPr txBox="1">
            <a:spLocks noChangeArrowheads="1"/>
          </p:cNvSpPr>
          <p:nvPr/>
        </p:nvSpPr>
        <p:spPr bwMode="auto">
          <a:xfrm>
            <a:off x="4953000" y="2362200"/>
            <a:ext cx="2970213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600" b="1" dirty="0">
                <a:latin typeface="Helvetica" charset="0"/>
              </a:rPr>
              <a:t>belief that a culture should be judged by its own standards rather than by those of another culture</a:t>
            </a:r>
          </a:p>
        </p:txBody>
      </p:sp>
      <p:sp>
        <p:nvSpPr>
          <p:cNvPr id="7204" name="Line 36"/>
          <p:cNvSpPr>
            <a:spLocks noChangeShapeType="1"/>
          </p:cNvSpPr>
          <p:nvPr/>
        </p:nvSpPr>
        <p:spPr bwMode="auto">
          <a:xfrm>
            <a:off x="2700338" y="3670300"/>
            <a:ext cx="0" cy="596900"/>
          </a:xfrm>
          <a:prstGeom prst="line">
            <a:avLst/>
          </a:prstGeom>
          <a:noFill/>
          <a:ln w="38100">
            <a:solidFill>
              <a:srgbClr val="FFCE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05" name="Line 37"/>
          <p:cNvSpPr>
            <a:spLocks noChangeShapeType="1"/>
          </p:cNvSpPr>
          <p:nvPr/>
        </p:nvSpPr>
        <p:spPr bwMode="auto">
          <a:xfrm>
            <a:off x="6451600" y="3673475"/>
            <a:ext cx="0" cy="593725"/>
          </a:xfrm>
          <a:prstGeom prst="line">
            <a:avLst/>
          </a:prstGeom>
          <a:noFill/>
          <a:ln w="38100">
            <a:solidFill>
              <a:srgbClr val="FFCE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06" name="Line 38"/>
          <p:cNvSpPr>
            <a:spLocks noChangeShapeType="1"/>
          </p:cNvSpPr>
          <p:nvPr/>
        </p:nvSpPr>
        <p:spPr bwMode="auto">
          <a:xfrm>
            <a:off x="4100513" y="2743200"/>
            <a:ext cx="914400" cy="0"/>
          </a:xfrm>
          <a:prstGeom prst="line">
            <a:avLst/>
          </a:prstGeom>
          <a:noFill/>
          <a:ln w="38100">
            <a:solidFill>
              <a:srgbClr val="FFCE00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0" grpId="0" autoUpdateAnimBg="0"/>
      <p:bldP spid="7201" grpId="0" autoUpdateAnimBg="0"/>
      <p:bldP spid="7204" grpId="0" animBg="1"/>
      <p:bldP spid="7205" grpId="0" animBg="1"/>
      <p:bldP spid="720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u="sng" smtClean="0"/>
              <a:t>Variation within Societies</a:t>
            </a:r>
            <a:r>
              <a:rPr lang="en-US" smtClean="0"/>
              <a:t>: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u="sng" dirty="0" smtClean="0">
                <a:solidFill>
                  <a:srgbClr val="CCFF66"/>
                </a:solidFill>
              </a:rPr>
              <a:t>Subculture</a:t>
            </a:r>
            <a:r>
              <a:rPr lang="en-US" dirty="0" smtClean="0"/>
              <a:t>:  group with its own unique values, norms, and behaviors that exists within a larger culture.</a:t>
            </a:r>
          </a:p>
          <a:p>
            <a:pPr lvl="1" eaLnBrk="1" hangingPunct="1">
              <a:defRPr/>
            </a:pPr>
            <a:r>
              <a:rPr lang="en-US" dirty="0" smtClean="0"/>
              <a:t>EX:  Chinatown, military, etc….</a:t>
            </a:r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53252" name="Picture 5" descr="chinatown_night_tou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657600"/>
            <a:ext cx="304800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examples: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Cultural Communities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Groups that live separate/secret lives?</a:t>
            </a:r>
          </a:p>
          <a:p>
            <a:endParaRPr lang="en-US" dirty="0" smtClean="0"/>
          </a:p>
          <a:p>
            <a:r>
              <a:rPr lang="en-US" dirty="0" smtClean="0"/>
              <a:t>Youth subcultures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u="sng" dirty="0" smtClean="0">
                <a:solidFill>
                  <a:srgbClr val="CCFF66"/>
                </a:solidFill>
              </a:rPr>
              <a:t>Counterculture</a:t>
            </a:r>
            <a:r>
              <a:rPr lang="en-US" dirty="0" smtClean="0">
                <a:solidFill>
                  <a:srgbClr val="CCFF66"/>
                </a:solidFill>
              </a:rPr>
              <a:t>:</a:t>
            </a:r>
          </a:p>
          <a:p>
            <a:pPr lvl="1" eaLnBrk="1" hangingPunct="1">
              <a:defRPr/>
            </a:pPr>
            <a:r>
              <a:rPr lang="en-US" dirty="0" smtClean="0"/>
              <a:t>A subculture where a group rejects the major values, norms, and practices of the larger society and replaces them with a new set of cultural patterns.</a:t>
            </a:r>
          </a:p>
          <a:p>
            <a:pPr lvl="2" eaLnBrk="1" hangingPunct="1">
              <a:defRPr/>
            </a:pPr>
            <a:r>
              <a:rPr lang="en-US" u="sng" dirty="0" smtClean="0"/>
              <a:t>EX</a:t>
            </a:r>
            <a:r>
              <a:rPr lang="en-US" dirty="0" smtClean="0"/>
              <a:t>:  </a:t>
            </a:r>
            <a:r>
              <a:rPr lang="en-US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Hippie movement </a:t>
            </a:r>
            <a:r>
              <a:rPr lang="en-US" dirty="0" smtClean="0"/>
              <a:t>in 1960s.</a:t>
            </a:r>
          </a:p>
          <a:p>
            <a:pPr lvl="2" eaLnBrk="1" hangingPunct="1">
              <a:defRPr/>
            </a:pPr>
            <a:r>
              <a:rPr lang="en-US" dirty="0" smtClean="0"/>
              <a:t>Others?</a:t>
            </a:r>
          </a:p>
          <a:p>
            <a:pPr lvl="2"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</p:txBody>
      </p:sp>
      <p:pic>
        <p:nvPicPr>
          <p:cNvPr id="54276" name="Picture 5" descr="hipp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234" y="3810000"/>
            <a:ext cx="2307703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533400" y="609600"/>
            <a:ext cx="6477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F0163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solidFill>
                  <a:schemeClr val="bg1"/>
                </a:solidFill>
                <a:latin typeface="Times" charset="0"/>
              </a:rPr>
              <a:t>Chapter Wrap-Up</a:t>
            </a:r>
            <a:endParaRPr lang="en-US" sz="3600">
              <a:solidFill>
                <a:schemeClr val="bg1"/>
              </a:solidFill>
              <a:latin typeface="Minion Black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81000" y="1447800"/>
            <a:ext cx="8458200" cy="489364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F016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738188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tabLst>
                <a:tab pos="738188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738188" indent="-446088">
              <a:tabLst>
                <a:tab pos="738188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tabLst>
                <a:tab pos="738188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tabLst>
                <a:tab pos="738188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38188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38188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38188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38188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lvl="2"/>
            <a:r>
              <a:rPr lang="en-US" sz="2400" b="1" dirty="0">
                <a:latin typeface="Times" charset="0"/>
                <a:cs typeface="Times New Roman" pitchFamily="18" charset="0"/>
              </a:rPr>
              <a:t>1.</a:t>
            </a:r>
            <a:r>
              <a:rPr lang="en-US" sz="2400" b="1" dirty="0">
                <a:solidFill>
                  <a:schemeClr val="bg1"/>
                </a:solidFill>
                <a:latin typeface="Times" charset="0"/>
                <a:cs typeface="Times New Roman" pitchFamily="18" charset="0"/>
              </a:rPr>
              <a:t>	</a:t>
            </a:r>
            <a:r>
              <a:rPr lang="en-US" sz="2400" b="1" dirty="0">
                <a:latin typeface="Times" charset="0"/>
              </a:rPr>
              <a:t>List five examples of material culture and five examples of nonmaterial culture.</a:t>
            </a:r>
          </a:p>
          <a:p>
            <a:pPr lvl="2"/>
            <a:r>
              <a:rPr lang="en-US" sz="2400" b="1" dirty="0">
                <a:latin typeface="Times" charset="0"/>
                <a:cs typeface="Times New Roman" pitchFamily="18" charset="0"/>
              </a:rPr>
              <a:t>2.	</a:t>
            </a:r>
            <a:r>
              <a:rPr lang="en-US" sz="2400" b="1" dirty="0">
                <a:latin typeface="Times" charset="0"/>
              </a:rPr>
              <a:t>What is language, and why is it such an important part of culture?</a:t>
            </a:r>
          </a:p>
          <a:p>
            <a:pPr lvl="2"/>
            <a:r>
              <a:rPr lang="en-US" sz="2400" b="1" dirty="0">
                <a:latin typeface="Times" charset="0"/>
                <a:cs typeface="Times New Roman" pitchFamily="18" charset="0"/>
              </a:rPr>
              <a:t>3.	</a:t>
            </a:r>
            <a:r>
              <a:rPr lang="en-US" sz="2400" b="1" dirty="0">
                <a:latin typeface="Times" charset="0"/>
              </a:rPr>
              <a:t>How do folkways, mores, and laws differ? List three examples of each type of norm.</a:t>
            </a:r>
          </a:p>
          <a:p>
            <a:pPr lvl="2"/>
            <a:r>
              <a:rPr lang="en-US" sz="2400" b="1" dirty="0">
                <a:latin typeface="Times" charset="0"/>
                <a:cs typeface="Times New Roman" pitchFamily="18" charset="0"/>
              </a:rPr>
              <a:t>4.	</a:t>
            </a:r>
            <a:r>
              <a:rPr lang="en-US" sz="2400" b="1" dirty="0">
                <a:latin typeface="Times" charset="0"/>
              </a:rPr>
              <a:t>How do cultural traits, cultural complexes, and cultural patterns differ?</a:t>
            </a:r>
          </a:p>
          <a:p>
            <a:pPr lvl="2"/>
            <a:r>
              <a:rPr lang="en-US" sz="2400" b="1" dirty="0">
                <a:latin typeface="Times" charset="0"/>
                <a:cs typeface="Times New Roman" pitchFamily="18" charset="0"/>
              </a:rPr>
              <a:t>5.	</a:t>
            </a:r>
            <a:r>
              <a:rPr lang="en-US" sz="2400" b="1" dirty="0">
                <a:latin typeface="Times" charset="0"/>
              </a:rPr>
              <a:t>How did Margaret Mead contribute to the study of cultures?</a:t>
            </a:r>
          </a:p>
          <a:p>
            <a:pPr lvl="2"/>
            <a:r>
              <a:rPr lang="en-US" sz="2400" b="1" dirty="0">
                <a:latin typeface="Times" charset="0"/>
                <a:cs typeface="Times New Roman" pitchFamily="18" charset="0"/>
              </a:rPr>
              <a:t>6.	</a:t>
            </a:r>
            <a:r>
              <a:rPr lang="en-US" sz="2400" b="1" dirty="0">
                <a:latin typeface="Times" charset="0"/>
              </a:rPr>
              <a:t>What is ethnocentrism? How does it differ from cultural relativism?</a:t>
            </a:r>
          </a:p>
          <a:p>
            <a:pPr lvl="2"/>
            <a:r>
              <a:rPr lang="en-US" sz="2400" b="1" dirty="0">
                <a:latin typeface="Times" charset="0"/>
                <a:cs typeface="Times New Roman" pitchFamily="18" charset="0"/>
              </a:rPr>
              <a:t>7.	</a:t>
            </a:r>
            <a:r>
              <a:rPr lang="en-US" sz="2400" b="1" dirty="0">
                <a:latin typeface="Times" charset="0"/>
              </a:rPr>
              <a:t>How are subcultures and countercultures related?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533400" y="0"/>
            <a:ext cx="28194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>
                <a:solidFill>
                  <a:srgbClr val="FFCC00"/>
                </a:solidFill>
                <a:latin typeface="Trebuchet MS" pitchFamily="34" charset="0"/>
              </a:rPr>
              <a:t>CHAPTER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utoUpdateAnimBg="0"/>
      <p:bldP spid="8196" grpId="0" autoUpdateAnimBg="0"/>
      <p:bldP spid="8197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u="sng" dirty="0" smtClean="0">
                <a:solidFill>
                  <a:srgbClr val="CCFF66"/>
                </a:solidFill>
                <a:latin typeface="Rockwell Extra Bold" pitchFamily="18" charset="0"/>
              </a:rPr>
              <a:t>Objectives</a:t>
            </a:r>
            <a:r>
              <a:rPr lang="en-US" dirty="0" smtClean="0">
                <a:solidFill>
                  <a:srgbClr val="CCFF66"/>
                </a:solidFill>
                <a:latin typeface="Rockwell Extra Bold" pitchFamily="18" charset="0"/>
              </a:rPr>
              <a:t>: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US" sz="3600" dirty="0" smtClean="0"/>
              <a:t>Define the meaning of the term </a:t>
            </a:r>
            <a:r>
              <a:rPr lang="en-US" sz="3600" b="1" u="sng" dirty="0" smtClean="0">
                <a:solidFill>
                  <a:srgbClr val="FFFF00"/>
                </a:solidFill>
              </a:rPr>
              <a:t>culture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smtClean="0"/>
              <a:t>and explain how </a:t>
            </a:r>
            <a:r>
              <a:rPr lang="en-US" sz="3600" b="1" u="sng" dirty="0" smtClean="0">
                <a:solidFill>
                  <a:srgbClr val="FFFF00"/>
                </a:solidFill>
              </a:rPr>
              <a:t>material culture</a:t>
            </a:r>
            <a:r>
              <a:rPr lang="en-US" sz="3600" dirty="0" smtClean="0"/>
              <a:t> and </a:t>
            </a:r>
            <a:r>
              <a:rPr lang="en-US" sz="3600" b="1" u="sng" dirty="0" smtClean="0">
                <a:solidFill>
                  <a:srgbClr val="FFFF00"/>
                </a:solidFill>
              </a:rPr>
              <a:t>nonmaterial culture differ</a:t>
            </a:r>
            <a:r>
              <a:rPr lang="en-US" sz="3600" dirty="0" smtClean="0"/>
              <a:t>.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endParaRPr lang="en-US" sz="3600" dirty="0" smtClean="0"/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US" sz="3600" dirty="0" smtClean="0"/>
              <a:t>Identify and describe the </a:t>
            </a:r>
            <a:r>
              <a:rPr lang="en-US" sz="3600" b="1" i="1" u="sng" dirty="0" smtClean="0">
                <a:solidFill>
                  <a:srgbClr val="FFFF00"/>
                </a:solidFill>
              </a:rPr>
              <a:t>basic components of culture.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u="sng" smtClean="0"/>
              <a:t>What is Culture???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u="sng" dirty="0" smtClean="0">
                <a:solidFill>
                  <a:srgbClr val="FFFF00"/>
                </a:solidFill>
              </a:rPr>
              <a:t>Culture</a:t>
            </a:r>
            <a:r>
              <a:rPr lang="en-US" dirty="0" smtClean="0"/>
              <a:t>:  consists of all the shared products of human groups.</a:t>
            </a:r>
          </a:p>
          <a:p>
            <a:pPr lvl="1" eaLnBrk="1" hangingPunct="1">
              <a:defRPr/>
            </a:pPr>
            <a:r>
              <a:rPr lang="en-US" b="1" u="sng" dirty="0" smtClean="0">
                <a:solidFill>
                  <a:srgbClr val="FFFF00"/>
                </a:solidFill>
              </a:rPr>
              <a:t>Material culture</a:t>
            </a:r>
            <a:r>
              <a:rPr lang="en-US" dirty="0" smtClean="0"/>
              <a:t>:  physical objects created by human groups.  </a:t>
            </a:r>
            <a:r>
              <a:rPr lang="en-US" b="1" u="sng" dirty="0" smtClean="0"/>
              <a:t>EX:</a:t>
            </a:r>
            <a:r>
              <a:rPr lang="en-US" dirty="0" smtClean="0"/>
              <a:t>  cars, books, clothing, computers.</a:t>
            </a:r>
          </a:p>
          <a:p>
            <a:pPr lvl="1" eaLnBrk="1" hangingPunct="1">
              <a:defRPr/>
            </a:pPr>
            <a:r>
              <a:rPr lang="en-US" b="1" u="sng" dirty="0" smtClean="0">
                <a:solidFill>
                  <a:srgbClr val="FFFF00"/>
                </a:solidFill>
              </a:rPr>
              <a:t>Nonmaterial culture</a:t>
            </a:r>
            <a:r>
              <a:rPr lang="en-US" dirty="0" smtClean="0"/>
              <a:t>:  abstract human creations, such as language, ideas, beliefs, rules, skills, family patterns, work practices, and political and economic systems.</a:t>
            </a:r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u="sng" dirty="0" smtClean="0"/>
              <a:t>Difference between </a:t>
            </a:r>
            <a:r>
              <a:rPr lang="en-US" sz="4000" b="1" u="sng" dirty="0" smtClean="0">
                <a:solidFill>
                  <a:srgbClr val="FFCE00"/>
                </a:solidFill>
              </a:rPr>
              <a:t>culture</a:t>
            </a:r>
            <a:r>
              <a:rPr lang="en-US" sz="4000" b="1" u="sng" dirty="0" smtClean="0"/>
              <a:t> and </a:t>
            </a:r>
            <a:r>
              <a:rPr lang="en-US" sz="4000" b="1" u="sng" dirty="0" smtClean="0">
                <a:solidFill>
                  <a:srgbClr val="FFCE00"/>
                </a:solidFill>
              </a:rPr>
              <a:t>society</a:t>
            </a:r>
            <a:r>
              <a:rPr lang="en-US" sz="4000" b="1" u="sng" dirty="0" smtClean="0"/>
              <a:t>: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u="sng" dirty="0" smtClean="0">
                <a:solidFill>
                  <a:srgbClr val="FFFF00"/>
                </a:solidFill>
              </a:rPr>
              <a:t>Society</a:t>
            </a:r>
            <a:r>
              <a:rPr lang="en-US" dirty="0" smtClean="0"/>
              <a:t>:  a group of interdependent </a:t>
            </a:r>
            <a:r>
              <a:rPr lang="en-US" b="1" dirty="0" smtClean="0">
                <a:solidFill>
                  <a:srgbClr val="CCFF66"/>
                </a:solidFill>
                <a:latin typeface="Arial Black" pitchFamily="34" charset="0"/>
              </a:rPr>
              <a:t>people</a:t>
            </a:r>
            <a:r>
              <a:rPr lang="en-US" dirty="0" smtClean="0"/>
              <a:t> who have organized in such a way as to share a </a:t>
            </a:r>
            <a:r>
              <a:rPr lang="en-US" b="1" u="sng" dirty="0" smtClean="0"/>
              <a:t>common culture</a:t>
            </a:r>
            <a:r>
              <a:rPr lang="en-US" dirty="0" smtClean="0"/>
              <a:t> and </a:t>
            </a:r>
            <a:r>
              <a:rPr lang="en-US" b="1" u="sng" dirty="0" smtClean="0"/>
              <a:t>feeling of unity</a:t>
            </a:r>
            <a:r>
              <a:rPr lang="en-US" dirty="0" smtClean="0"/>
              <a:t>.  </a:t>
            </a:r>
          </a:p>
          <a:p>
            <a:pPr lvl="1" eaLnBrk="1" hangingPunct="1">
              <a:defRPr/>
            </a:pPr>
            <a:r>
              <a:rPr lang="en-US" sz="3600" u="sng" dirty="0" smtClean="0">
                <a:solidFill>
                  <a:srgbClr val="FFFF00"/>
                </a:solidFill>
              </a:rPr>
              <a:t>Society</a:t>
            </a:r>
            <a:r>
              <a:rPr lang="en-US" sz="3600" dirty="0" smtClean="0"/>
              <a:t> consists of </a:t>
            </a:r>
            <a:r>
              <a:rPr lang="en-US" sz="3600" b="1" u="sng" dirty="0" smtClean="0">
                <a:solidFill>
                  <a:srgbClr val="00FFFF"/>
                </a:solidFill>
              </a:rPr>
              <a:t>people</a:t>
            </a:r>
            <a:r>
              <a:rPr lang="en-US" sz="3600" dirty="0" smtClean="0"/>
              <a:t>, and </a:t>
            </a:r>
            <a:r>
              <a:rPr lang="en-US" sz="3600" u="sng" dirty="0" smtClean="0">
                <a:solidFill>
                  <a:srgbClr val="FFFF00"/>
                </a:solidFill>
              </a:rPr>
              <a:t>culture</a:t>
            </a:r>
            <a:r>
              <a:rPr lang="en-US" sz="3600" dirty="0" smtClean="0"/>
              <a:t> consists of </a:t>
            </a:r>
            <a:r>
              <a:rPr lang="en-US" sz="3600" i="1" dirty="0" smtClean="0">
                <a:solidFill>
                  <a:srgbClr val="CCFF66"/>
                </a:solidFill>
              </a:rPr>
              <a:t>material</a:t>
            </a:r>
            <a:r>
              <a:rPr lang="en-US" sz="3600" dirty="0" smtClean="0"/>
              <a:t> and </a:t>
            </a:r>
            <a:r>
              <a:rPr lang="en-US" sz="3600" i="1" dirty="0" smtClean="0">
                <a:solidFill>
                  <a:srgbClr val="CCFF66"/>
                </a:solidFill>
              </a:rPr>
              <a:t>nonmaterial </a:t>
            </a:r>
            <a:r>
              <a:rPr lang="en-US" sz="3600" i="1" dirty="0" smtClean="0">
                <a:solidFill>
                  <a:srgbClr val="CCFF66"/>
                </a:solidFill>
                <a:latin typeface="Arial Black" pitchFamily="34" charset="0"/>
              </a:rPr>
              <a:t>products</a:t>
            </a:r>
            <a:r>
              <a:rPr lang="en-US" sz="3600" dirty="0" smtClean="0"/>
              <a:t> that people create.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304800" y="0"/>
            <a:ext cx="28194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>
                <a:solidFill>
                  <a:srgbClr val="FFCC00"/>
                </a:solidFill>
                <a:latin typeface="Trebuchet MS" pitchFamily="34" charset="0"/>
              </a:rPr>
              <a:t>SECTION 1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1114425" y="1676400"/>
            <a:ext cx="6962775" cy="34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454025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tabLst>
                <a:tab pos="454025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tabLst>
                <a:tab pos="454025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tabLst>
                <a:tab pos="454025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tabLst>
                <a:tab pos="454025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4025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4025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4025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4025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6000" b="1" u="sng">
                <a:solidFill>
                  <a:srgbClr val="F7FFEF"/>
                </a:solidFill>
                <a:latin typeface="Times" charset="0"/>
              </a:rPr>
              <a:t>Question</a:t>
            </a:r>
            <a:r>
              <a:rPr lang="en-US" sz="6000" b="1">
                <a:solidFill>
                  <a:srgbClr val="F7FFEF"/>
                </a:solidFill>
                <a:latin typeface="Times" charset="0"/>
              </a:rPr>
              <a:t>:</a:t>
            </a:r>
          </a:p>
          <a:p>
            <a:pPr algn="ctr"/>
            <a:endParaRPr lang="en-US" sz="2400" b="1">
              <a:solidFill>
                <a:srgbClr val="F7FFEF"/>
              </a:solidFill>
              <a:latin typeface="Times" charset="0"/>
            </a:endParaRPr>
          </a:p>
          <a:p>
            <a:pPr algn="ctr"/>
            <a:r>
              <a:rPr lang="en-US" sz="4400" b="1">
                <a:solidFill>
                  <a:srgbClr val="CCFFCC"/>
                </a:solidFill>
                <a:latin typeface="Times" charset="0"/>
              </a:rPr>
              <a:t>How do </a:t>
            </a:r>
            <a:r>
              <a:rPr lang="en-US" sz="4400" b="1" i="1" u="sng">
                <a:solidFill>
                  <a:srgbClr val="FFFF66"/>
                </a:solidFill>
                <a:latin typeface="Times" charset="0"/>
              </a:rPr>
              <a:t>material</a:t>
            </a:r>
            <a:r>
              <a:rPr lang="en-US" sz="4400" b="1">
                <a:solidFill>
                  <a:srgbClr val="FFFF66"/>
                </a:solidFill>
                <a:latin typeface="Times" charset="0"/>
              </a:rPr>
              <a:t> </a:t>
            </a:r>
            <a:r>
              <a:rPr lang="en-US" sz="4400" b="1">
                <a:solidFill>
                  <a:srgbClr val="CCFFCC"/>
                </a:solidFill>
                <a:latin typeface="Times" charset="0"/>
              </a:rPr>
              <a:t>culture and </a:t>
            </a:r>
            <a:r>
              <a:rPr lang="en-US" sz="4400" b="1" i="1" u="sng">
                <a:solidFill>
                  <a:srgbClr val="FFFF66"/>
                </a:solidFill>
                <a:latin typeface="Times" charset="0"/>
              </a:rPr>
              <a:t>nonmaterial</a:t>
            </a:r>
            <a:r>
              <a:rPr lang="en-US" sz="4400" b="1">
                <a:solidFill>
                  <a:srgbClr val="FFFF66"/>
                </a:solidFill>
                <a:latin typeface="Times" charset="0"/>
              </a:rPr>
              <a:t> </a:t>
            </a:r>
            <a:r>
              <a:rPr lang="en-US" sz="4400" b="1">
                <a:solidFill>
                  <a:srgbClr val="CCFFCC"/>
                </a:solidFill>
                <a:latin typeface="Times" charset="0"/>
              </a:rPr>
              <a:t>culture differ?</a:t>
            </a:r>
            <a:endParaRPr lang="en-US" sz="2400">
              <a:solidFill>
                <a:srgbClr val="CCFFCC"/>
              </a:solidFill>
              <a:latin typeface="Times" charset="0"/>
            </a:endParaRP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304800" y="609600"/>
            <a:ext cx="7543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defRPr/>
            </a:pPr>
            <a:r>
              <a:rPr 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The Meaning of Culture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 autoUpdateAnimBg="0"/>
      <p:bldP spid="4104" grpId="0" autoUpdateAnimBg="0"/>
      <p:bldP spid="4105" grpId="0" autoUpdateAnimBg="0"/>
    </p:bldLst>
  </p:timing>
</p:sld>
</file>

<file path=ppt/theme/theme1.xml><?xml version="1.0" encoding="utf-8"?>
<a:theme xmlns:a="http://schemas.openxmlformats.org/drawingml/2006/main" name="Sociology Chapter 2-1...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Sociology Chapter 2-1...</Template>
  <TotalTime>3013</TotalTime>
  <Words>1651</Words>
  <Application>Microsoft Office PowerPoint</Application>
  <PresentationFormat>On-screen Show (4:3)</PresentationFormat>
  <Paragraphs>278</Paragraphs>
  <Slides>59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71" baseType="lpstr">
      <vt:lpstr>Arial</vt:lpstr>
      <vt:lpstr>Arial Black</vt:lpstr>
      <vt:lpstr>Californian FB</vt:lpstr>
      <vt:lpstr>Helvetica</vt:lpstr>
      <vt:lpstr>Minion Black</vt:lpstr>
      <vt:lpstr>Rockwell Extra Bold</vt:lpstr>
      <vt:lpstr>Tahoma</vt:lpstr>
      <vt:lpstr>Times</vt:lpstr>
      <vt:lpstr>Times New Roman</vt:lpstr>
      <vt:lpstr>Trebuchet MS</vt:lpstr>
      <vt:lpstr>Wingdings</vt:lpstr>
      <vt:lpstr>Sociology Chapter 2-1...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Objectives:</vt:lpstr>
      <vt:lpstr>What is Culture???</vt:lpstr>
      <vt:lpstr>Difference between culture and society:</vt:lpstr>
      <vt:lpstr>PowerPoint Presentation</vt:lpstr>
      <vt:lpstr>PowerPoint Presentation</vt:lpstr>
      <vt:lpstr>PowerPoint Presentation</vt:lpstr>
      <vt:lpstr>The components of culture:</vt:lpstr>
      <vt:lpstr>Technology</vt:lpstr>
      <vt:lpstr>Symbols</vt:lpstr>
      <vt:lpstr>Language:</vt:lpstr>
      <vt:lpstr>Focus/Review</vt:lpstr>
      <vt:lpstr>American Tongues</vt:lpstr>
      <vt:lpstr>Values:</vt:lpstr>
      <vt:lpstr>Do you share the SAME values as your friends?</vt:lpstr>
      <vt:lpstr>As I read EACH statement, decide which label you agree with:</vt:lpstr>
      <vt:lpstr>Statement #1:</vt:lpstr>
      <vt:lpstr>Statement #2:</vt:lpstr>
      <vt:lpstr>Statement #3:</vt:lpstr>
      <vt:lpstr>Statement #4:</vt:lpstr>
      <vt:lpstr>Statement #5:</vt:lpstr>
      <vt:lpstr>Question to Consider:</vt:lpstr>
      <vt:lpstr>Norms:</vt:lpstr>
      <vt:lpstr>PowerPoint Presentation</vt:lpstr>
      <vt:lpstr>PowerPoint Presentation</vt:lpstr>
      <vt:lpstr>Homework</vt:lpstr>
      <vt:lpstr>PowerPoint Presentation</vt:lpstr>
      <vt:lpstr>Two Types of Norms:</vt:lpstr>
      <vt:lpstr>Folkways:</vt:lpstr>
      <vt:lpstr>Mores:</vt:lpstr>
      <vt:lpstr>Laws:</vt:lpstr>
      <vt:lpstr>Features of culture divided into 3 levels</vt:lpstr>
      <vt:lpstr>Culture Traits:</vt:lpstr>
      <vt:lpstr>Culture Complexes:</vt:lpstr>
      <vt:lpstr>Culture Patterns:</vt:lpstr>
      <vt:lpstr>End of Chapter 2: Section 1</vt:lpstr>
      <vt:lpstr>Chapter 2: Section 2</vt:lpstr>
      <vt:lpstr>Objectives:</vt:lpstr>
      <vt:lpstr>What do we have in common??</vt:lpstr>
      <vt:lpstr>What do you think? </vt:lpstr>
      <vt:lpstr>Variation Among Societies:</vt:lpstr>
      <vt:lpstr>The Arapesh:</vt:lpstr>
      <vt:lpstr>The Arapesh:</vt:lpstr>
      <vt:lpstr>The Mundugumor:</vt:lpstr>
      <vt:lpstr>The Mundugumor:</vt:lpstr>
      <vt:lpstr>The Mundugumor:</vt:lpstr>
      <vt:lpstr>The Mundugumor:</vt:lpstr>
      <vt:lpstr>Rules for Mundugumor Children:</vt:lpstr>
      <vt:lpstr>Comparing the Two Societies:</vt:lpstr>
      <vt:lpstr>PowerPoint Presentation</vt:lpstr>
      <vt:lpstr>PowerPoint Presentation</vt:lpstr>
      <vt:lpstr>Variation within Societies:</vt:lpstr>
      <vt:lpstr>More examples:</vt:lpstr>
      <vt:lpstr>PowerPoint Presentation</vt:lpstr>
      <vt:lpstr>PowerPoint Presentation</vt:lpstr>
    </vt:vector>
  </TitlesOfParts>
  <Company>Fort Mill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Hailey K. Hughes</dc:creator>
  <cp:lastModifiedBy>Kenneth Collishaw</cp:lastModifiedBy>
  <cp:revision>116</cp:revision>
  <dcterms:created xsi:type="dcterms:W3CDTF">2011-01-28T14:05:18Z</dcterms:created>
  <dcterms:modified xsi:type="dcterms:W3CDTF">2016-05-12T11:42:09Z</dcterms:modified>
</cp:coreProperties>
</file>