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56" r:id="rId2"/>
    <p:sldId id="257" r:id="rId3"/>
    <p:sldId id="258" r:id="rId4"/>
    <p:sldId id="276" r:id="rId5"/>
    <p:sldId id="275" r:id="rId6"/>
    <p:sldId id="259" r:id="rId7"/>
    <p:sldId id="260" r:id="rId8"/>
    <p:sldId id="261" r:id="rId9"/>
    <p:sldId id="263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4" d="100"/>
          <a:sy n="94" d="100"/>
        </p:scale>
        <p:origin x="-882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F11BC6-7524-304B-8F64-703844D35216}" type="datetimeFigureOut">
              <a:rPr lang="en-US" smtClean="0"/>
              <a:pPr/>
              <a:t>3/18/2016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61BA4D-FA87-9B4B-8EDF-6F8C860A358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Psychological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11" y="146460"/>
            <a:ext cx="7377778" cy="6565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Somatoform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4883505" cy="4804078"/>
          </a:xfrm>
        </p:spPr>
        <p:txBody>
          <a:bodyPr/>
          <a:lstStyle/>
          <a:p>
            <a:r>
              <a:rPr lang="en-US" dirty="0" smtClean="0"/>
              <a:t>Physical symptoms with no physical cause apparent</a:t>
            </a:r>
          </a:p>
          <a:p>
            <a:r>
              <a:rPr lang="en-US" dirty="0" smtClean="0"/>
              <a:t>Conversion disorder</a:t>
            </a:r>
          </a:p>
          <a:p>
            <a:pPr lvl="1"/>
            <a:r>
              <a:rPr lang="en-US" dirty="0" smtClean="0"/>
              <a:t>Converting emotional difficulties into loss of specific physiological function</a:t>
            </a:r>
          </a:p>
          <a:p>
            <a:r>
              <a:rPr lang="en-US" dirty="0" err="1" smtClean="0"/>
              <a:t>Hypochondriasis</a:t>
            </a:r>
            <a:endParaRPr lang="en-US" dirty="0" smtClean="0"/>
          </a:p>
          <a:p>
            <a:pPr lvl="1"/>
            <a:r>
              <a:rPr lang="en-US" dirty="0" smtClean="0"/>
              <a:t>Person in good health becomes preoccupied with imaginary ailments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705" y="2125253"/>
            <a:ext cx="3507556" cy="3385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Dissociative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dirty="0" smtClean="0"/>
              <a:t>Alterations in memory, identity, or consciousness</a:t>
            </a:r>
          </a:p>
          <a:p>
            <a:r>
              <a:rPr lang="en-US" dirty="0" smtClean="0"/>
              <a:t>Dissociative amnesia</a:t>
            </a:r>
          </a:p>
          <a:p>
            <a:pPr lvl="1"/>
            <a:r>
              <a:rPr lang="en-US" dirty="0" smtClean="0"/>
              <a:t>Inability to recall personal events (rest of memory intact)</a:t>
            </a:r>
          </a:p>
          <a:p>
            <a:r>
              <a:rPr lang="en-US" dirty="0" smtClean="0"/>
              <a:t>Dissociative fugue</a:t>
            </a:r>
          </a:p>
          <a:p>
            <a:pPr lvl="1"/>
            <a:r>
              <a:rPr lang="en-US" dirty="0" smtClean="0"/>
              <a:t>Travels away from home or work &amp; unable to recall past</a:t>
            </a:r>
          </a:p>
          <a:p>
            <a:r>
              <a:rPr lang="en-US" dirty="0" smtClean="0"/>
              <a:t>DID – Dissociative Identity Disorder </a:t>
            </a:r>
            <a:r>
              <a:rPr lang="en-US" sz="1400" dirty="0" smtClean="0">
                <a:solidFill>
                  <a:srgbClr val="FF0000"/>
                </a:solidFill>
              </a:rPr>
              <a:t>(United States of Tara)</a:t>
            </a:r>
          </a:p>
          <a:p>
            <a:pPr lvl="1"/>
            <a:r>
              <a:rPr lang="en-US" dirty="0" smtClean="0"/>
              <a:t>Formerly Multiple Personality Disorder</a:t>
            </a:r>
          </a:p>
          <a:p>
            <a:pPr lvl="1"/>
            <a:r>
              <a:rPr lang="en-US" dirty="0" smtClean="0"/>
              <a:t>Two or more distinct personalities</a:t>
            </a:r>
          </a:p>
          <a:p>
            <a:pPr lvl="1"/>
            <a:r>
              <a:rPr lang="en-US" dirty="0" smtClean="0"/>
              <a:t>Rare and controversial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6798" y="4728276"/>
            <a:ext cx="2307202" cy="2129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Dissociative Identity Disorder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311094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311094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Schizophrenia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/>
          <a:lstStyle/>
          <a:p>
            <a:r>
              <a:rPr lang="en-US" dirty="0" smtClean="0"/>
              <a:t>Group of disorders</a:t>
            </a:r>
          </a:p>
          <a:p>
            <a:r>
              <a:rPr lang="en-US" dirty="0" smtClean="0"/>
              <a:t>Confused and disconnected thoughts, emotions, perceptions</a:t>
            </a:r>
          </a:p>
          <a:p>
            <a:r>
              <a:rPr lang="en-US" dirty="0" smtClean="0"/>
              <a:t>1% of people worldwide</a:t>
            </a:r>
          </a:p>
          <a:p>
            <a:r>
              <a:rPr lang="en-US" dirty="0" smtClean="0"/>
              <a:t>Delusions (false beliefs) can occur as well as hallucinations (perceptions with no external cue)</a:t>
            </a:r>
          </a:p>
          <a:p>
            <a:r>
              <a:rPr lang="en-US" dirty="0" smtClean="0"/>
              <a:t>Sped up speaking “word salad”</a:t>
            </a:r>
          </a:p>
          <a:p>
            <a:r>
              <a:rPr lang="en-US" dirty="0" smtClean="0"/>
              <a:t>Types: paranoid, catatonic, disorganized</a:t>
            </a:r>
          </a:p>
          <a:p>
            <a:r>
              <a:rPr lang="en-US" dirty="0" smtClean="0"/>
              <a:t>Much debate over cause</a:t>
            </a:r>
          </a:p>
          <a:p>
            <a:r>
              <a:rPr lang="en-US" sz="1400" dirty="0" smtClean="0">
                <a:solidFill>
                  <a:srgbClr val="FF0000"/>
                </a:solidFill>
              </a:rPr>
              <a:t>A Beautiful Mind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dirty="0" smtClean="0"/>
              <a:t>Major depressive Disorder</a:t>
            </a:r>
          </a:p>
          <a:p>
            <a:pPr lvl="1"/>
            <a:r>
              <a:rPr lang="en-US" sz="2600" dirty="0" smtClean="0"/>
              <a:t>At least 2 weeks feeling depressed, sad, etc</a:t>
            </a:r>
          </a:p>
          <a:p>
            <a:pPr lvl="1"/>
            <a:r>
              <a:rPr lang="en-US" sz="2600" dirty="0" smtClean="0"/>
              <a:t>Reduced ability to function with others</a:t>
            </a:r>
          </a:p>
          <a:p>
            <a:pPr lvl="1"/>
            <a:r>
              <a:rPr lang="en-US" sz="2600" dirty="0" smtClean="0"/>
              <a:t>Bereavement does not currently count</a:t>
            </a:r>
          </a:p>
          <a:p>
            <a:pPr lvl="1"/>
            <a:r>
              <a:rPr lang="en-US" sz="2600" dirty="0" smtClean="0"/>
              <a:t>Problems with eating, sleeping, thinking, concentrating, decision making. Lack of energy. Suicidal thoughts, feeling worthless or guilty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Mood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Bipolar Disorder </a:t>
            </a:r>
            <a:r>
              <a:rPr lang="en-US" sz="1400" dirty="0" smtClean="0">
                <a:solidFill>
                  <a:srgbClr val="FF0000"/>
                </a:solidFill>
              </a:rPr>
              <a:t>(Cobb)</a:t>
            </a:r>
          </a:p>
          <a:p>
            <a:pPr lvl="1"/>
            <a:r>
              <a:rPr lang="en-US" i="1" dirty="0" smtClean="0"/>
              <a:t>Manic phase </a:t>
            </a:r>
            <a:r>
              <a:rPr lang="en-US" dirty="0" smtClean="0"/>
              <a:t>– elation, distractibility, racing thoughts, exaggerated self-esteem</a:t>
            </a:r>
          </a:p>
          <a:p>
            <a:pPr lvl="1"/>
            <a:r>
              <a:rPr lang="en-US" i="1" dirty="0" smtClean="0"/>
              <a:t>Depressive phase </a:t>
            </a:r>
          </a:p>
          <a:p>
            <a:pPr lvl="1"/>
            <a:r>
              <a:rPr lang="en-US" dirty="0" smtClean="0"/>
              <a:t>Varying forms</a:t>
            </a:r>
          </a:p>
          <a:p>
            <a:r>
              <a:rPr lang="en-US" sz="2800" dirty="0" smtClean="0"/>
              <a:t>Seasonal Affective Disorder</a:t>
            </a:r>
          </a:p>
          <a:p>
            <a:pPr lvl="1"/>
            <a:r>
              <a:rPr lang="en-US" dirty="0" smtClean="0"/>
              <a:t>EX. Depression during winter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001" y="3479011"/>
            <a:ext cx="3260665" cy="2608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Suicide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More than 30,000 Americans per year</a:t>
            </a:r>
          </a:p>
          <a:p>
            <a:r>
              <a:rPr lang="en-US" sz="2800" dirty="0" smtClean="0"/>
              <a:t>Women attempt suicide more</a:t>
            </a:r>
            <a:endParaRPr lang="en-US" dirty="0" smtClean="0"/>
          </a:p>
          <a:p>
            <a:r>
              <a:rPr lang="en-US" sz="2800" dirty="0" smtClean="0"/>
              <a:t>Men successfully complete suicide more</a:t>
            </a:r>
          </a:p>
          <a:p>
            <a:r>
              <a:rPr lang="en-US" sz="2800" dirty="0" smtClean="0"/>
              <a:t>Most people that threaten suicide ARE serious</a:t>
            </a:r>
          </a:p>
          <a:p>
            <a:r>
              <a:rPr lang="en-US" sz="2800" dirty="0" smtClean="0"/>
              <a:t>Upwards of 70% of people who commit suicide threatened to do so within three months preceding the suicide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Personality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>
            <a:normAutofit/>
          </a:bodyPr>
          <a:lstStyle/>
          <a:p>
            <a:r>
              <a:rPr lang="en-US" dirty="0" smtClean="0"/>
              <a:t>Maladaptive or inflexible ways of dealing with others and one’s environment</a:t>
            </a:r>
          </a:p>
          <a:p>
            <a:r>
              <a:rPr lang="en-US" dirty="0" smtClean="0"/>
              <a:t>Antisocial Personality Disorder </a:t>
            </a:r>
            <a:r>
              <a:rPr lang="en-US" sz="1400" b="1" dirty="0" smtClean="0">
                <a:solidFill>
                  <a:srgbClr val="FF0000"/>
                </a:solidFill>
              </a:rPr>
              <a:t>(Natural Born Killers, No Country For Old Men)</a:t>
            </a:r>
          </a:p>
          <a:p>
            <a:pPr lvl="1"/>
            <a:r>
              <a:rPr lang="en-US" dirty="0" smtClean="0"/>
              <a:t>Disregard for and violating rights of others without remorse</a:t>
            </a:r>
          </a:p>
          <a:p>
            <a:pPr lvl="1"/>
            <a:r>
              <a:rPr lang="en-US" dirty="0" smtClean="0"/>
              <a:t>Often intelligent, entertaining, and or able to fake emotions</a:t>
            </a:r>
          </a:p>
          <a:p>
            <a:r>
              <a:rPr lang="en-US" dirty="0" smtClean="0"/>
              <a:t>Borderline Personality Disorder </a:t>
            </a:r>
            <a:r>
              <a:rPr lang="en-US" sz="1400" dirty="0" smtClean="0">
                <a:solidFill>
                  <a:srgbClr val="FF0000"/>
                </a:solidFill>
              </a:rPr>
              <a:t>(Girl, Interrupted)</a:t>
            </a:r>
          </a:p>
          <a:p>
            <a:pPr lvl="1"/>
            <a:r>
              <a:rPr lang="en-US" dirty="0" smtClean="0"/>
              <a:t>Unstable emotions, fear of abandonment, inappropriate anger, feelings of worthlessness, impulsive, self-injury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Psychotherapy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522"/>
            <a:ext cx="5326063" cy="4804078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Treatment used by therapists to help trouble people overcome their problems</a:t>
            </a:r>
          </a:p>
          <a:p>
            <a:pPr lvl="2"/>
            <a:r>
              <a:rPr lang="en-US" dirty="0" smtClean="0"/>
              <a:t>Verbal interaction between therapist and client</a:t>
            </a:r>
          </a:p>
          <a:p>
            <a:pPr lvl="2"/>
            <a:r>
              <a:rPr lang="en-US" dirty="0" smtClean="0"/>
              <a:t>Development of a supportive and trusting relationship</a:t>
            </a:r>
          </a:p>
          <a:p>
            <a:pPr lvl="2"/>
            <a:r>
              <a:rPr lang="en-US" dirty="0" smtClean="0"/>
              <a:t>Analysis by the therapist of the client’s problems</a:t>
            </a:r>
          </a:p>
          <a:p>
            <a:pPr lvl="1"/>
            <a:r>
              <a:rPr lang="en-US" dirty="0" smtClean="0"/>
              <a:t>Help people understand and take ownership in solving problems</a:t>
            </a:r>
          </a:p>
          <a:p>
            <a:pPr lvl="1"/>
            <a:r>
              <a:rPr lang="en-US" dirty="0" smtClean="0"/>
              <a:t>Can take on many forms</a:t>
            </a:r>
          </a:p>
        </p:txBody>
      </p:sp>
      <p:pic>
        <p:nvPicPr>
          <p:cNvPr id="4" name="Picture 3" descr="Thera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063" y="1880119"/>
            <a:ext cx="3784111" cy="497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87988"/>
          </a:xfrm>
        </p:spPr>
        <p:txBody>
          <a:bodyPr/>
          <a:lstStyle/>
          <a:p>
            <a:pPr algn="ctr"/>
            <a:r>
              <a:rPr lang="en-US" b="1" dirty="0" smtClean="0"/>
              <a:t>Normal </a:t>
            </a:r>
            <a:r>
              <a:rPr lang="en-US" b="1" dirty="0" err="1" smtClean="0"/>
              <a:t>v</a:t>
            </a:r>
            <a:r>
              <a:rPr lang="en-US" b="1" dirty="0" smtClean="0"/>
              <a:t>. Abnormal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Criteria</a:t>
            </a:r>
          </a:p>
          <a:p>
            <a:pPr lvl="1"/>
            <a:r>
              <a:rPr lang="en-US" sz="2800" dirty="0" smtClean="0"/>
              <a:t>Deviation from normality (what most people do)</a:t>
            </a:r>
          </a:p>
          <a:p>
            <a:pPr lvl="1"/>
            <a:r>
              <a:rPr lang="en-US" sz="2800" dirty="0" smtClean="0"/>
              <a:t>Adjustment – Do no adjust physically, emotionally, or socially as others do</a:t>
            </a:r>
          </a:p>
          <a:p>
            <a:pPr lvl="1"/>
            <a:r>
              <a:rPr lang="en-US" sz="2800" dirty="0" smtClean="0"/>
              <a:t>Psychological health</a:t>
            </a:r>
          </a:p>
          <a:p>
            <a:r>
              <a:rPr lang="en-US" sz="2800" dirty="0" smtClean="0"/>
              <a:t>Facts</a:t>
            </a:r>
          </a:p>
          <a:p>
            <a:pPr lvl="1"/>
            <a:r>
              <a:rPr lang="en-US" sz="2800" dirty="0" smtClean="0"/>
              <a:t>Hard to define</a:t>
            </a:r>
          </a:p>
          <a:p>
            <a:pPr lvl="1"/>
            <a:r>
              <a:rPr lang="en-US" sz="2800" dirty="0" smtClean="0"/>
              <a:t>No clear standard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08" y="1451526"/>
            <a:ext cx="8693650" cy="420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Group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849"/>
            <a:ext cx="8229600" cy="178885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Patients work together with the aid of a leader</a:t>
            </a:r>
          </a:p>
          <a:p>
            <a:pPr lvl="1"/>
            <a:r>
              <a:rPr lang="en-US" dirty="0" smtClean="0"/>
              <a:t>Helps patients see how other people are struggling with similar problems</a:t>
            </a:r>
          </a:p>
          <a:p>
            <a:pPr lvl="1"/>
            <a:r>
              <a:rPr lang="en-US" dirty="0" smtClean="0"/>
              <a:t>One therapist can help a large number at a reduced cost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577699"/>
            <a:ext cx="8229600" cy="81643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Cognitive</a:t>
            </a:r>
            <a:r>
              <a:rPr lang="en-US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-Behavioral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Therapy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651007"/>
            <a:ext cx="8229600" cy="178885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Substituting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dirty="0" smtClean="0"/>
              <a:t>healthy thoughts for negative ones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Changing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disruptive behaviors for healthy ones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53" y="718578"/>
            <a:ext cx="8709089" cy="6139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Classifying Mental Illness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DSM-IV</a:t>
            </a:r>
          </a:p>
          <a:p>
            <a:pPr lvl="1"/>
            <a:r>
              <a:rPr lang="en-US" sz="2800" dirty="0" smtClean="0"/>
              <a:t>Diagnostic and Statistical Manual of Mental Disorders</a:t>
            </a:r>
          </a:p>
          <a:p>
            <a:pPr lvl="1"/>
            <a:r>
              <a:rPr lang="en-US" sz="2800" dirty="0" smtClean="0"/>
              <a:t>Sets forth specific diagnostic criteria for disorders and helps differentiate between disorders</a:t>
            </a:r>
          </a:p>
          <a:p>
            <a:pPr lvl="1"/>
            <a:r>
              <a:rPr lang="en-US" sz="2800" dirty="0" smtClean="0"/>
              <a:t>Labels a person – can have negative influence on person’s future</a:t>
            </a:r>
          </a:p>
          <a:p>
            <a:pPr lvl="2"/>
            <a:r>
              <a:rPr lang="en-US" sz="2400" dirty="0" smtClean="0"/>
              <a:t>Impacts how others regard/view person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RP513_number_disorders"/>
          <p:cNvSpPr>
            <a:spLocks noGrp="1" noChangeAspect="1" noChangeArrowheads="1"/>
          </p:cNvSpPr>
          <p:nvPr isPhoto="1"/>
        </p:nvSpPr>
        <p:spPr bwMode="auto">
          <a:xfrm>
            <a:off x="1635265" y="667605"/>
            <a:ext cx="5803495" cy="6190395"/>
          </a:xfrm>
          <a:prstGeom prst="rect">
            <a:avLst/>
          </a:prstGeom>
          <a:blipFill dpi="0" rotWithShape="1">
            <a:blip r:embed="rId2"/>
            <a:srcRect/>
            <a:stretch>
              <a:fillRect r="-35"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296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DSM-IV Axis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Axis I</a:t>
            </a:r>
          </a:p>
          <a:p>
            <a:pPr lvl="1"/>
            <a:r>
              <a:rPr lang="en-US" sz="2000" dirty="0" smtClean="0"/>
              <a:t>clinical disorders and developmental and learning disorders.</a:t>
            </a:r>
          </a:p>
          <a:p>
            <a:r>
              <a:rPr lang="en-US" sz="2400" dirty="0" smtClean="0"/>
              <a:t>Axis 2</a:t>
            </a:r>
          </a:p>
          <a:p>
            <a:pPr lvl="1"/>
            <a:r>
              <a:rPr lang="en-US" sz="2000" dirty="0" smtClean="0"/>
              <a:t>personality disorders or mental retardation, includes autism</a:t>
            </a:r>
          </a:p>
          <a:p>
            <a:r>
              <a:rPr lang="en-US" sz="2400" dirty="0" smtClean="0"/>
              <a:t>Axis 3</a:t>
            </a:r>
          </a:p>
          <a:p>
            <a:pPr lvl="1"/>
            <a:r>
              <a:rPr lang="en-US" sz="2000" dirty="0" smtClean="0"/>
              <a:t>medical and/or physical conditions or disorders</a:t>
            </a:r>
          </a:p>
          <a:p>
            <a:r>
              <a:rPr lang="en-US" sz="2400" dirty="0" smtClean="0"/>
              <a:t>Axis 4</a:t>
            </a:r>
          </a:p>
          <a:p>
            <a:pPr lvl="1"/>
            <a:r>
              <a:rPr lang="en-US" sz="2000" dirty="0" smtClean="0"/>
              <a:t>Psychosocial &amp; Environmental Problems</a:t>
            </a:r>
          </a:p>
          <a:p>
            <a:r>
              <a:rPr lang="en-US" dirty="0" smtClean="0"/>
              <a:t>Axis 5</a:t>
            </a:r>
          </a:p>
          <a:p>
            <a:pPr lvl="1"/>
            <a:r>
              <a:rPr lang="en-US" sz="2000" dirty="0" smtClean="0"/>
              <a:t>Overall psychological, social, and occupational functioning (scale from 1 – 100)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70099"/>
          </a:xfrm>
        </p:spPr>
        <p:txBody>
          <a:bodyPr/>
          <a:lstStyle/>
          <a:p>
            <a:pPr algn="ctr"/>
            <a:r>
              <a:rPr lang="en-US" dirty="0" smtClean="0"/>
              <a:t>Insanity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187"/>
            <a:ext cx="8229600" cy="4389120"/>
          </a:xfrm>
        </p:spPr>
        <p:txBody>
          <a:bodyPr/>
          <a:lstStyle/>
          <a:p>
            <a:r>
              <a:rPr lang="en-US" dirty="0" smtClean="0"/>
              <a:t>Legal term</a:t>
            </a:r>
          </a:p>
          <a:p>
            <a:r>
              <a:rPr lang="en-US" dirty="0" smtClean="0"/>
              <a:t>Many people with Psych disorders are SANE</a:t>
            </a:r>
          </a:p>
          <a:p>
            <a:r>
              <a:rPr lang="en-US" dirty="0" smtClean="0"/>
              <a:t>Unaware of actions at the time of the crime</a:t>
            </a:r>
          </a:p>
          <a:p>
            <a:r>
              <a:rPr lang="en-US" dirty="0" smtClean="0"/>
              <a:t>“Not guilty by reason of insanity” – studies show, held as long in mental institution as if found guilty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665" y="4085219"/>
            <a:ext cx="4163335" cy="2772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0587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Major Disorders – Axis I – DSM-IV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DSM-IV classifies symptoms into categories</a:t>
            </a:r>
          </a:p>
          <a:p>
            <a:pPr lvl="1"/>
            <a:r>
              <a:rPr lang="en-US" sz="2800" dirty="0" smtClean="0"/>
              <a:t>Schizophrenia</a:t>
            </a:r>
          </a:p>
          <a:p>
            <a:pPr lvl="1"/>
            <a:r>
              <a:rPr lang="en-US" sz="2800" dirty="0" smtClean="0"/>
              <a:t>Mood Disorders</a:t>
            </a:r>
          </a:p>
          <a:p>
            <a:pPr lvl="1"/>
            <a:r>
              <a:rPr lang="en-US" sz="2800" dirty="0" smtClean="0"/>
              <a:t>Anxiety Disorders</a:t>
            </a:r>
          </a:p>
          <a:p>
            <a:pPr lvl="1"/>
            <a:r>
              <a:rPr lang="en-US" sz="2800" dirty="0" smtClean="0"/>
              <a:t>Somatoform Disorders</a:t>
            </a:r>
          </a:p>
          <a:p>
            <a:pPr lvl="1"/>
            <a:r>
              <a:rPr lang="en-US" sz="2800" dirty="0" smtClean="0"/>
              <a:t>Dissociative Disorders</a:t>
            </a:r>
          </a:p>
          <a:p>
            <a:pPr lvl="1"/>
            <a:r>
              <a:rPr lang="en-US" sz="2800" dirty="0" smtClean="0"/>
              <a:t>Eating Disorders</a:t>
            </a:r>
          </a:p>
          <a:p>
            <a:pPr lvl="1"/>
            <a:r>
              <a:rPr lang="en-US" sz="2800" dirty="0" smtClean="0"/>
              <a:t>Sleep Disorders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/>
          <a:lstStyle/>
          <a:p>
            <a:r>
              <a:rPr lang="en-US" dirty="0" smtClean="0"/>
              <a:t>Anxiety – general state of dread or uneasiness in response to imagined danger</a:t>
            </a:r>
          </a:p>
          <a:p>
            <a:r>
              <a:rPr lang="en-US" dirty="0" smtClean="0"/>
              <a:t>Most common type of mental illness in US</a:t>
            </a:r>
          </a:p>
          <a:p>
            <a:r>
              <a:rPr lang="en-US" dirty="0" smtClean="0"/>
              <a:t>Affects 40 million Americans annually</a:t>
            </a:r>
          </a:p>
          <a:p>
            <a:r>
              <a:rPr lang="en-US" dirty="0" smtClean="0"/>
              <a:t>Generalized Anxiety Disorder – continuous or generalized anxiety</a:t>
            </a:r>
          </a:p>
          <a:p>
            <a:r>
              <a:rPr lang="en-US" dirty="0" smtClean="0"/>
              <a:t>Phobic Disorder</a:t>
            </a:r>
          </a:p>
          <a:p>
            <a:pPr lvl="1"/>
            <a:r>
              <a:rPr lang="en-US" i="1" dirty="0" smtClean="0"/>
              <a:t>Specific phobia </a:t>
            </a:r>
            <a:r>
              <a:rPr lang="en-US" dirty="0" smtClean="0"/>
              <a:t>– almost anything</a:t>
            </a:r>
          </a:p>
          <a:p>
            <a:pPr lvl="1"/>
            <a:r>
              <a:rPr lang="en-US" i="1" dirty="0" smtClean="0"/>
              <a:t>Social phobia </a:t>
            </a:r>
            <a:r>
              <a:rPr lang="en-US" dirty="0" smtClean="0"/>
              <a:t>– speaking in public</a:t>
            </a:r>
          </a:p>
          <a:p>
            <a:pPr lvl="1"/>
            <a:r>
              <a:rPr lang="en-US" i="1" dirty="0" smtClean="0"/>
              <a:t>Agoraphobia</a:t>
            </a:r>
            <a:r>
              <a:rPr lang="en-US" dirty="0" smtClean="0"/>
              <a:t> – fear of public place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6434"/>
          </a:xfrm>
        </p:spPr>
        <p:txBody>
          <a:bodyPr/>
          <a:lstStyle/>
          <a:p>
            <a:pPr algn="ctr"/>
            <a:r>
              <a:rPr lang="en-US" dirty="0" smtClean="0"/>
              <a:t>Anxiety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522"/>
            <a:ext cx="8229600" cy="4804078"/>
          </a:xfrm>
        </p:spPr>
        <p:txBody>
          <a:bodyPr/>
          <a:lstStyle/>
          <a:p>
            <a:r>
              <a:rPr lang="en-US" dirty="0" smtClean="0"/>
              <a:t>Phobia </a:t>
            </a:r>
          </a:p>
          <a:p>
            <a:r>
              <a:rPr lang="en-US" dirty="0" smtClean="0"/>
              <a:t>Panic Disorder</a:t>
            </a:r>
          </a:p>
          <a:p>
            <a:r>
              <a:rPr lang="en-US" dirty="0" smtClean="0"/>
              <a:t>OCD </a:t>
            </a:r>
            <a:r>
              <a:rPr lang="en-US" sz="1400" dirty="0" smtClean="0">
                <a:solidFill>
                  <a:srgbClr val="FF0000"/>
                </a:solidFill>
              </a:rPr>
              <a:t>(As Good As it Gets, Matchstick Men)</a:t>
            </a:r>
          </a:p>
          <a:p>
            <a:pPr lvl="1"/>
            <a:r>
              <a:rPr lang="en-US" dirty="0" smtClean="0"/>
              <a:t>Compulsions – repeating behaviors</a:t>
            </a:r>
          </a:p>
          <a:p>
            <a:pPr lvl="1"/>
            <a:r>
              <a:rPr lang="en-US" dirty="0" smtClean="0"/>
              <a:t>Obsessions – uncontrollable thoughts</a:t>
            </a:r>
          </a:p>
          <a:p>
            <a:r>
              <a:rPr lang="en-US" dirty="0" smtClean="0"/>
              <a:t>PTSD </a:t>
            </a:r>
            <a:r>
              <a:rPr lang="en-US" sz="1400" dirty="0" smtClean="0">
                <a:solidFill>
                  <a:srgbClr val="FF0000"/>
                </a:solidFill>
              </a:rPr>
              <a:t>(Brothers, Reign Over Me)</a:t>
            </a:r>
            <a:endParaRPr lang="en-US" sz="1400" dirty="0" smtClean="0"/>
          </a:p>
          <a:p>
            <a:pPr lvl="1"/>
            <a:r>
              <a:rPr lang="en-US" dirty="0" smtClean="0"/>
              <a:t>Post-Traumatic Stress Disorder</a:t>
            </a:r>
          </a:p>
          <a:p>
            <a:pPr lvl="1"/>
            <a:r>
              <a:rPr lang="en-US" dirty="0" smtClean="0"/>
              <a:t>Can be caused by any traumatic event (not just war)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437" y="708439"/>
            <a:ext cx="1610363" cy="1624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534" y="2848973"/>
            <a:ext cx="2206266" cy="1610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631</TotalTime>
  <Words>736</Words>
  <Application>Microsoft Office PowerPoint</Application>
  <PresentationFormat>On-screen Show (4:3)</PresentationFormat>
  <Paragraphs>124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Flow</vt:lpstr>
      <vt:lpstr>Psychological Disorders</vt:lpstr>
      <vt:lpstr>Normal v. Abnormal</vt:lpstr>
      <vt:lpstr>Classifying Mental Illness</vt:lpstr>
      <vt:lpstr>PowerPoint Presentation</vt:lpstr>
      <vt:lpstr>DSM-IV Axis</vt:lpstr>
      <vt:lpstr>Insanity</vt:lpstr>
      <vt:lpstr>Major Disorders – Axis I – DSM-IV</vt:lpstr>
      <vt:lpstr>Anxiety Disorders</vt:lpstr>
      <vt:lpstr>Anxiety Disorders</vt:lpstr>
      <vt:lpstr>PowerPoint Presentation</vt:lpstr>
      <vt:lpstr>Somatoform Disorders</vt:lpstr>
      <vt:lpstr>Dissociative Disorders</vt:lpstr>
      <vt:lpstr>Dissociative Identity Disorder</vt:lpstr>
      <vt:lpstr>Schizophrenia</vt:lpstr>
      <vt:lpstr>Mood Disorders</vt:lpstr>
      <vt:lpstr>Mood Disorders</vt:lpstr>
      <vt:lpstr>Suicide</vt:lpstr>
      <vt:lpstr>Personality Disorders</vt:lpstr>
      <vt:lpstr>Psychotherapy</vt:lpstr>
      <vt:lpstr>PowerPoint Presentation</vt:lpstr>
      <vt:lpstr>Group Therapy</vt:lpstr>
      <vt:lpstr>PowerPoint Presentation</vt:lpstr>
    </vt:vector>
  </TitlesOfParts>
  <Company>Northampton Area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 Teacher</dc:creator>
  <cp:lastModifiedBy>Kenneth Collishaw</cp:lastModifiedBy>
  <cp:revision>33</cp:revision>
  <dcterms:created xsi:type="dcterms:W3CDTF">2011-12-13T11:58:59Z</dcterms:created>
  <dcterms:modified xsi:type="dcterms:W3CDTF">2016-03-18T17:54:42Z</dcterms:modified>
</cp:coreProperties>
</file>