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83"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4BBD2-EC03-6548-ABEE-5D324D10A9FE}" type="datetimeFigureOut">
              <a:rPr lang="en-US" smtClean="0"/>
              <a:pPr/>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07063-092C-754A-AA60-835BBA623DA7}" type="slidenum">
              <a:rPr lang="en-US" smtClean="0"/>
              <a:pPr/>
              <a:t>‹#›</a:t>
            </a:fld>
            <a:endParaRPr lang="en-US"/>
          </a:p>
        </p:txBody>
      </p:sp>
    </p:spTree>
    <p:extLst>
      <p:ext uri="{BB962C8B-B14F-4D97-AF65-F5344CB8AC3E}">
        <p14:creationId xmlns:p14="http://schemas.microsoft.com/office/powerpoint/2010/main" val="22845889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B80E0CE-9536-C449-BBEE-F8D064379735}" type="slidenum">
              <a:rPr lang="en-US">
                <a:latin typeface="Times New Roman" charset="0"/>
              </a:rPr>
              <a:pPr/>
              <a:t>1</a:t>
            </a:fld>
            <a:endParaRPr lang="en-US">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685800" y="4343400"/>
            <a:ext cx="5486400" cy="4114800"/>
          </a:xfrm>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22679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3FB2EE1-495E-DC4C-911F-39CDF63C9E1C}" type="slidenum">
              <a:rPr lang="en-US">
                <a:latin typeface="Times New Roman" charset="0"/>
              </a:rPr>
              <a:pPr/>
              <a:t>12</a:t>
            </a:fld>
            <a:endParaRPr lang="en-US">
              <a:latin typeface="Times New Roman"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buFontTx/>
              <a:buChar char="•"/>
            </a:pPr>
            <a:r>
              <a:rPr lang="en-US">
                <a:latin typeface="Times New Roman" charset="0"/>
                <a:ea typeface="ＭＳ Ｐゴシック" charset="-128"/>
                <a:cs typeface="ＭＳ Ｐゴシック" charset="-128"/>
              </a:rPr>
              <a:t>Imagine the last time you made a mistake; you most likely remember that mistake and do things differently when the situation comes up again. In that sense, you’ve learned to act differently based on the natural consequences of your previous actions </a:t>
            </a:r>
          </a:p>
          <a:p>
            <a:pPr eaLnBrk="1" hangingPunct="1">
              <a:buFontTx/>
              <a:buChar char="•"/>
            </a:pPr>
            <a:r>
              <a:rPr lang="en-US" b="1" u="sng">
                <a:latin typeface="Times New Roman" charset="0"/>
                <a:ea typeface="ＭＳ Ｐゴシック" charset="-128"/>
                <a:cs typeface="ＭＳ Ｐゴシック" charset="-128"/>
              </a:rPr>
              <a:t>Operant Conditioning involves learned voluntary responses (ones we control)</a:t>
            </a:r>
          </a:p>
        </p:txBody>
      </p:sp>
    </p:spTree>
    <p:extLst>
      <p:ext uri="{BB962C8B-B14F-4D97-AF65-F5344CB8AC3E}">
        <p14:creationId xmlns:p14="http://schemas.microsoft.com/office/powerpoint/2010/main" val="2476734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CE062F9-B07B-604F-B4FE-7849A552BA22}" type="slidenum">
              <a:rPr lang="en-US">
                <a:latin typeface="Times New Roman" pitchFamily="-108" charset="0"/>
              </a:rPr>
              <a:pPr/>
              <a:t>13</a:t>
            </a:fld>
            <a:endParaRPr lang="en-US">
              <a:latin typeface="Times New Roman" pitchFamily="-10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66473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D32EFC8-6433-7344-9425-AD391FE4FECE}" type="slidenum">
              <a:rPr lang="en-US">
                <a:latin typeface="Times New Roman" charset="0"/>
              </a:rPr>
              <a:pPr/>
              <a:t>14</a:t>
            </a:fld>
            <a:endParaRPr lang="en-US">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buFontTx/>
              <a:buChar char="•"/>
            </a:pPr>
            <a:r>
              <a:rPr lang="en-US">
                <a:latin typeface="Times New Roman" charset="0"/>
                <a:ea typeface="ＭＳ Ｐゴシック" charset="-128"/>
                <a:cs typeface="ＭＳ Ｐゴシック" charset="-128"/>
              </a:rPr>
              <a:t>When a contractor reinforces something, he is strengthening it.</a:t>
            </a:r>
          </a:p>
          <a:p>
            <a:pPr eaLnBrk="1" hangingPunct="1">
              <a:buFontTx/>
              <a:buChar char="•"/>
            </a:pPr>
            <a:r>
              <a:rPr lang="en-US">
                <a:latin typeface="Times New Roman" charset="0"/>
                <a:ea typeface="ＭＳ Ｐゴシック" charset="-128"/>
                <a:cs typeface="ＭＳ Ｐゴシック" charset="-128"/>
              </a:rPr>
              <a:t>Primary Reinforcement Examples:</a:t>
            </a:r>
          </a:p>
          <a:p>
            <a:pPr lvl="1" eaLnBrk="1" hangingPunct="1">
              <a:buFontTx/>
              <a:buChar char="•"/>
            </a:pPr>
            <a:r>
              <a:rPr lang="en-US">
                <a:latin typeface="Times New Roman" charset="0"/>
                <a:ea typeface="ＭＳ Ｐゴシック" charset="-128"/>
                <a:cs typeface="ＭＳ Ｐゴシック" charset="-128"/>
              </a:rPr>
              <a:t> Dessert as a reward for eating vegetables</a:t>
            </a:r>
          </a:p>
          <a:p>
            <a:pPr lvl="1" eaLnBrk="1" hangingPunct="1">
              <a:buFontTx/>
              <a:buChar char="•"/>
            </a:pPr>
            <a:r>
              <a:rPr lang="en-US">
                <a:latin typeface="Times New Roman" charset="0"/>
                <a:ea typeface="ＭＳ Ｐゴシック" charset="-128"/>
                <a:cs typeface="ＭＳ Ｐゴシック" charset="-128"/>
              </a:rPr>
              <a:t> Dolphin gets a fish for performing trick</a:t>
            </a:r>
          </a:p>
        </p:txBody>
      </p:sp>
    </p:spTree>
    <p:extLst>
      <p:ext uri="{BB962C8B-B14F-4D97-AF65-F5344CB8AC3E}">
        <p14:creationId xmlns:p14="http://schemas.microsoft.com/office/powerpoint/2010/main" val="149301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B8FA449-BFF9-7B46-AE82-A648FB79D0A0}" type="slidenum">
              <a:rPr lang="en-US">
                <a:latin typeface="Times New Roman" charset="0"/>
              </a:rPr>
              <a:pPr/>
              <a:t>16</a:t>
            </a:fld>
            <a:endParaRPr lang="en-US">
              <a:latin typeface="Times New Roman"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030639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D47516C-D8C6-2F44-83C6-E2E14E8187D7}" type="slidenum">
              <a:rPr lang="en-US">
                <a:latin typeface="Times New Roman" charset="0"/>
              </a:rPr>
              <a:pPr/>
              <a:t>17</a:t>
            </a:fld>
            <a:endParaRPr lang="en-US">
              <a:latin typeface="Times New Roman"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buFontTx/>
              <a:buChar char="•"/>
            </a:pP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51926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1B79577-8FC0-8D4E-8BD4-4DCD41F3A0AB}" type="slidenum">
              <a:rPr lang="en-US">
                <a:latin typeface="Times New Roman" charset="0"/>
              </a:rPr>
              <a:pPr/>
              <a:t>18</a:t>
            </a:fld>
            <a:endParaRPr lang="en-US">
              <a:latin typeface="Times New Roman"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916362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AD93EEE-22D6-574F-BAA1-61CC4B7A4C9F}" type="slidenum">
              <a:rPr lang="en-US">
                <a:latin typeface="Times New Roman" charset="0"/>
              </a:rPr>
              <a:pPr/>
              <a:t>19</a:t>
            </a:fld>
            <a:endParaRPr lang="en-US">
              <a:latin typeface="Times New Roman"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a:latin typeface="Times New Roman" charset="0"/>
                <a:ea typeface="ＭＳ Ｐゴシック" charset="-128"/>
                <a:cs typeface="ＭＳ Ｐゴシック" charset="-128"/>
              </a:rPr>
              <a:t>Intervals are dealing with time. </a:t>
            </a:r>
          </a:p>
        </p:txBody>
      </p:sp>
    </p:spTree>
    <p:extLst>
      <p:ext uri="{BB962C8B-B14F-4D97-AF65-F5344CB8AC3E}">
        <p14:creationId xmlns:p14="http://schemas.microsoft.com/office/powerpoint/2010/main" val="460796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6A060C6-D31B-DD4C-973A-AE0C46E40066}" type="slidenum">
              <a:rPr lang="en-US">
                <a:latin typeface="Times New Roman" charset="0"/>
              </a:rPr>
              <a:pPr/>
              <a:t>20</a:t>
            </a:fld>
            <a:endParaRPr lang="en-US">
              <a:latin typeface="Times New Roman"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132038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AEAD5E0-D56C-1140-96B7-82C54082E9D1}" type="slidenum">
              <a:rPr lang="en-US">
                <a:latin typeface="Times New Roman" charset="0"/>
              </a:rPr>
              <a:pPr/>
              <a:t>21</a:t>
            </a:fld>
            <a:endParaRPr lang="en-US">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buFontTx/>
              <a:buChar char="•"/>
            </a:pP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582806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AEAD5E0-D56C-1140-96B7-82C54082E9D1}" type="slidenum">
              <a:rPr lang="en-US">
                <a:latin typeface="Times New Roman" charset="0"/>
              </a:rPr>
              <a:pPr/>
              <a:t>22</a:t>
            </a:fld>
            <a:endParaRPr lang="en-US">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buFontTx/>
              <a:buChar char="•"/>
            </a:pP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94202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E8414BB-49BC-1444-B41E-D6E95B5EF92D}" type="slidenum">
              <a:rPr lang="en-US">
                <a:latin typeface="Times New Roman" charset="0"/>
              </a:rPr>
              <a:pPr/>
              <a:t>2</a:t>
            </a:fld>
            <a:endParaRPr lang="en-US">
              <a:latin typeface="Times New Roman"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buFontTx/>
              <a:buChar char="•"/>
            </a:pP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277545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4064ECD-E828-B34D-ABBB-FEC990CC32AC}" type="slidenum">
              <a:rPr lang="en-US">
                <a:latin typeface="Times New Roman" charset="0"/>
              </a:rPr>
              <a:pPr/>
              <a:t>23</a:t>
            </a:fld>
            <a:endParaRPr lang="en-US">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53897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F3DA7F5-3C7E-6B44-A947-8E46F0692DF1}" type="slidenum">
              <a:rPr lang="en-US">
                <a:latin typeface="Times New Roman" charset="0"/>
              </a:rPr>
              <a:pPr/>
              <a:t>5</a:t>
            </a:fld>
            <a:endParaRPr lang="en-US">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buFontTx/>
              <a:buChar char="•"/>
            </a:pPr>
            <a:r>
              <a:rPr lang="en-US">
                <a:latin typeface="Times New Roman" charset="0"/>
                <a:ea typeface="ＭＳ Ｐゴシック" charset="-128"/>
                <a:cs typeface="ＭＳ Ｐゴシック" charset="-128"/>
              </a:rPr>
              <a:t>If stimulus generalization had occurred with someone who had learned to be afraid of the ocean, what other things could cause a fear response in that person? (a lake, river, bathtub, pool)</a:t>
            </a:r>
          </a:p>
        </p:txBody>
      </p:sp>
    </p:spTree>
    <p:extLst>
      <p:ext uri="{BB962C8B-B14F-4D97-AF65-F5344CB8AC3E}">
        <p14:creationId xmlns:p14="http://schemas.microsoft.com/office/powerpoint/2010/main" val="154496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F63943C-2E66-4A44-8F58-D3D7CD9BF201}" type="slidenum">
              <a:rPr lang="en-US">
                <a:latin typeface="Times New Roman" charset="0"/>
              </a:rPr>
              <a:pPr/>
              <a:t>6</a:t>
            </a:fld>
            <a:endParaRPr lang="en-US">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13516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A4772B4-60C9-3242-9C64-A20B8E1F5E38}" type="slidenum">
              <a:rPr lang="en-US">
                <a:latin typeface="Times New Roman" charset="0"/>
              </a:rPr>
              <a:pPr/>
              <a:t>7</a:t>
            </a:fld>
            <a:endParaRPr lang="en-US">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buFontTx/>
              <a:buChar char="•"/>
            </a:pPr>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91035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2ECB2D3-9034-1E47-AD8B-FE301A7B936E}" type="slidenum">
              <a:rPr lang="en-US">
                <a:latin typeface="Times New Roman" charset="0"/>
              </a:rPr>
              <a:pPr/>
              <a:t>8</a:t>
            </a:fld>
            <a:endParaRPr lang="en-US">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charset="0"/>
                <a:ea typeface="ＭＳ Ｐゴシック" charset="-128"/>
                <a:cs typeface="ＭＳ Ｐゴシック" charset="-128"/>
              </a:rPr>
              <a:t> Watson </a:t>
            </a:r>
            <a:r>
              <a:rPr lang="en-US" dirty="0">
                <a:latin typeface="Times New Roman" charset="0"/>
                <a:ea typeface="ＭＳ Ｐゴシック" charset="-128"/>
                <a:cs typeface="ＭＳ Ｐゴシック" charset="-128"/>
              </a:rPr>
              <a:t>showed that fear can be learned through classical conditioning (ex. Sound of a gun shot can cause fear in war vets)</a:t>
            </a:r>
          </a:p>
          <a:p>
            <a:pPr eaLnBrk="1" hangingPunct="1">
              <a:buFontTx/>
              <a:buChar char="•"/>
            </a:pPr>
            <a:r>
              <a:rPr lang="en-US" dirty="0">
                <a:latin typeface="Times New Roman" charset="0"/>
                <a:ea typeface="ＭＳ Ｐゴシック" charset="-128"/>
                <a:cs typeface="ＭＳ Ｐゴシック" charset="-128"/>
              </a:rPr>
              <a:t>Albert was shown a white rat and several other animals.  At first Albert was not afraid.  Then, the experimenter began making a loud noise behind Albert every time he saw the white rat.  Eventually Albert feared the rat without the loud noise. Soon Albert feared all the animals = stimulus generalization. </a:t>
            </a:r>
          </a:p>
        </p:txBody>
      </p:sp>
    </p:spTree>
    <p:extLst>
      <p:ext uri="{BB962C8B-B14F-4D97-AF65-F5344CB8AC3E}">
        <p14:creationId xmlns:p14="http://schemas.microsoft.com/office/powerpoint/2010/main" val="222479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D92F625-1169-EB4C-839E-F955B43BCD7B}" type="slidenum">
              <a:rPr lang="en-US">
                <a:latin typeface="Times New Roman" charset="0"/>
              </a:rPr>
              <a:pPr/>
              <a:t>9</a:t>
            </a:fld>
            <a:endParaRPr lang="en-US">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26752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CE8B3CB-753E-CA49-9F09-FD2F03284030}" type="slidenum">
              <a:rPr lang="en-US">
                <a:latin typeface="Times New Roman" charset="0"/>
              </a:rPr>
              <a:pPr/>
              <a:t>10</a:t>
            </a:fld>
            <a:endParaRPr lang="en-US">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latin typeface="Times New Roman" charset="0"/>
                <a:ea typeface="ＭＳ Ｐゴシック" charset="-128"/>
                <a:cs typeface="ＭＳ Ｐゴシック" charset="-128"/>
              </a:rPr>
              <a:t>Generate a list of 5 – 10 things that they have learned through classical conditioning in their lives.  Pick one and try to identify the UCS, UCR, CS, CR. </a:t>
            </a:r>
          </a:p>
        </p:txBody>
      </p:sp>
    </p:spTree>
    <p:extLst>
      <p:ext uri="{BB962C8B-B14F-4D97-AF65-F5344CB8AC3E}">
        <p14:creationId xmlns:p14="http://schemas.microsoft.com/office/powerpoint/2010/main" val="38006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EDEE54A-33C0-BF44-97C4-57D75E373984}" type="slidenum">
              <a:rPr lang="en-US">
                <a:latin typeface="Times New Roman" charset="0"/>
              </a:rPr>
              <a:pPr/>
              <a:t>11</a:t>
            </a:fld>
            <a:endParaRPr lang="en-US">
              <a:latin typeface="Times New Roman"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buFontTx/>
              <a:buNone/>
            </a:pP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19642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5956E9E-CAAB-1E43-BD39-DB64EB17364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C3F5-F7B3-AC41-ABA0-CB09952FC9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6E9E-CAAB-1E43-BD39-DB64EB17364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C3F5-F7B3-AC41-ABA0-CB09952FC91D}"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5956E9E-CAAB-1E43-BD39-DB64EB17364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C3F5-F7B3-AC41-ABA0-CB09952FC9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5956E9E-CAAB-1E43-BD39-DB64EB17364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C3F5-F7B3-AC41-ABA0-CB09952FC9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5956E9E-CAAB-1E43-BD39-DB64EB17364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C3F5-F7B3-AC41-ABA0-CB09952FC9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5956E9E-CAAB-1E43-BD39-DB64EB17364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C3F5-F7B3-AC41-ABA0-CB09952FC91D}"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6E9E-CAAB-1E43-BD39-DB64EB17364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C3F5-F7B3-AC41-ABA0-CB09952FC9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5956E9E-CAAB-1E43-BD39-DB64EB17364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C3F5-F7B3-AC41-ABA0-CB09952FC9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5956E9E-CAAB-1E43-BD39-DB64EB173649}"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C3F5-F7B3-AC41-ABA0-CB09952FC9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5956E9E-CAAB-1E43-BD39-DB64EB173649}"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C3F5-F7B3-AC41-ABA0-CB09952FC9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6E9E-CAAB-1E43-BD39-DB64EB173649}"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9C3F5-F7B3-AC41-ABA0-CB09952FC9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6E9E-CAAB-1E43-BD39-DB64EB17364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C3F5-F7B3-AC41-ABA0-CB09952FC9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5956E9E-CAAB-1E43-BD39-DB64EB173649}" type="datetimeFigureOut">
              <a:rPr lang="en-US" smtClean="0"/>
              <a:pPr/>
              <a:t>1/15/2016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679C3F5-F7B3-AC41-ABA0-CB09952FC9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arthursclipart.com/music/musiccol/bell2.gi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hyperlink" Target="http://www.arthursclipart.com/music/musiccol/bell2.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hyperlink" Target="http://www.arthursclipart.com/music/musiccol/bell2.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audio" Target="file:///\\localhost\Volumes\UserData\Users\schollm\Documents\2010%20-%202011\Spring%202011%20-%20Psych\Learning\Music\02%20All%20I%20Want%20For%20Christmas%20Is%20You.mp3" TargetMode="Externa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3400" y="152400"/>
            <a:ext cx="8321675" cy="1631950"/>
          </a:xfrm>
          <a:prstGeom prst="rect">
            <a:avLst/>
          </a:prstGeom>
          <a:noFill/>
          <a:ln w="9525">
            <a:noFill/>
            <a:miter lim="800000"/>
            <a:headEnd/>
            <a:tailEnd/>
          </a:ln>
        </p:spPr>
        <p:txBody>
          <a:bodyPr>
            <a:prstTxWarp prst="textNoShape">
              <a:avLst/>
            </a:prstTxWarp>
            <a:spAutoFit/>
          </a:bodyPr>
          <a:lstStyle/>
          <a:p>
            <a:pPr algn="ctr"/>
            <a:r>
              <a:rPr lang="en-US" sz="4400" b="1" u="sng">
                <a:latin typeface="Apple Casual" charset="0"/>
                <a:ea typeface="Apple Casual" charset="0"/>
                <a:cs typeface="Apple Casual" charset="0"/>
              </a:rPr>
              <a:t>PSYCHOLOGY: </a:t>
            </a:r>
          </a:p>
          <a:p>
            <a:pPr algn="ctr"/>
            <a:r>
              <a:rPr lang="en-US" sz="5600" b="1" u="sng">
                <a:latin typeface="Apple Casual" charset="0"/>
                <a:ea typeface="Apple Casual" charset="0"/>
                <a:cs typeface="Apple Casual" charset="0"/>
              </a:rPr>
              <a:t>LEARNING</a:t>
            </a:r>
            <a:endParaRPr lang="en-US" sz="5600" b="1">
              <a:latin typeface="Apple Casual" charset="0"/>
              <a:ea typeface="Apple Casual" charset="0"/>
              <a:cs typeface="Apple Casual" charset="0"/>
            </a:endParaRPr>
          </a:p>
        </p:txBody>
      </p:sp>
      <p:pic>
        <p:nvPicPr>
          <p:cNvPr id="16388" name="Picture 4"/>
          <p:cNvPicPr>
            <a:picLocks noChangeAspect="1"/>
          </p:cNvPicPr>
          <p:nvPr/>
        </p:nvPicPr>
        <p:blipFill>
          <a:blip r:embed="rId3"/>
          <a:srcRect/>
          <a:stretch>
            <a:fillRect/>
          </a:stretch>
        </p:blipFill>
        <p:spPr bwMode="auto">
          <a:xfrm>
            <a:off x="5486400" y="1784350"/>
            <a:ext cx="3425825" cy="4514850"/>
          </a:xfrm>
          <a:prstGeom prst="rect">
            <a:avLst/>
          </a:prstGeom>
          <a:noFill/>
          <a:ln w="9525">
            <a:noFill/>
            <a:miter lim="800000"/>
            <a:headEnd/>
            <a:tailEnd/>
          </a:ln>
        </p:spPr>
      </p:pic>
      <p:sp>
        <p:nvSpPr>
          <p:cNvPr id="5" name="Rectangle 4"/>
          <p:cNvSpPr/>
          <p:nvPr/>
        </p:nvSpPr>
        <p:spPr>
          <a:xfrm>
            <a:off x="533400" y="2796564"/>
            <a:ext cx="4033533" cy="2308324"/>
          </a:xfrm>
          <a:prstGeom prst="rect">
            <a:avLst/>
          </a:prstGeom>
        </p:spPr>
        <p:txBody>
          <a:bodyPr wrap="square">
            <a:spAutoFit/>
          </a:bodyPr>
          <a:lstStyle/>
          <a:p>
            <a:pPr algn="ctr"/>
            <a:r>
              <a:rPr lang="en-US" sz="2400" b="1" u="sng" dirty="0" smtClean="0">
                <a:latin typeface="Baskerville Semibold" charset="0"/>
              </a:rPr>
              <a:t>Learning</a:t>
            </a:r>
            <a:r>
              <a:rPr lang="en-US" sz="2400" dirty="0" smtClean="0"/>
              <a:t> </a:t>
            </a:r>
            <a:r>
              <a:rPr lang="en-US" sz="2400" i="1" dirty="0" smtClean="0"/>
              <a:t>can be defined as the process leading to relatively permanent behavioral change or potential behavioral change. </a:t>
            </a:r>
            <a:endParaRPr lang="en-US" sz="2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604837"/>
            <a:ext cx="8474075" cy="822325"/>
          </a:xfrm>
          <a:prstGeom prst="rect">
            <a:avLst/>
          </a:prstGeom>
          <a:noFill/>
          <a:ln w="9525">
            <a:noFill/>
            <a:miter lim="800000"/>
            <a:headEnd/>
            <a:tailEnd/>
          </a:ln>
        </p:spPr>
        <p:txBody>
          <a:bodyPr>
            <a:prstTxWarp prst="textNoShape">
              <a:avLst/>
            </a:prstTxWarp>
            <a:spAutoFit/>
          </a:bodyPr>
          <a:lstStyle/>
          <a:p>
            <a:pPr algn="ctr"/>
            <a:r>
              <a:rPr lang="en-US" dirty="0"/>
              <a:t>Let’s say you have a beverage commercial that includes barely clothed models drinking the product.  Conditioning is taking place.</a:t>
            </a:r>
          </a:p>
        </p:txBody>
      </p:sp>
      <p:sp>
        <p:nvSpPr>
          <p:cNvPr id="60419" name="Text Box 3"/>
          <p:cNvSpPr txBox="1">
            <a:spLocks noChangeArrowheads="1"/>
          </p:cNvSpPr>
          <p:nvPr/>
        </p:nvSpPr>
        <p:spPr bwMode="auto">
          <a:xfrm>
            <a:off x="457200" y="1676400"/>
            <a:ext cx="3467100" cy="457200"/>
          </a:xfrm>
          <a:prstGeom prst="rect">
            <a:avLst/>
          </a:prstGeom>
          <a:noFill/>
          <a:ln w="9525">
            <a:noFill/>
            <a:miter lim="800000"/>
            <a:headEnd/>
            <a:tailEnd/>
          </a:ln>
        </p:spPr>
        <p:txBody>
          <a:bodyPr wrap="none">
            <a:prstTxWarp prst="textNoShape">
              <a:avLst/>
            </a:prstTxWarp>
            <a:spAutoFit/>
          </a:bodyPr>
          <a:lstStyle/>
          <a:p>
            <a:r>
              <a:rPr lang="en-US" b="1" u="sng"/>
              <a:t>Neutral:</a:t>
            </a:r>
            <a:r>
              <a:rPr lang="en-US"/>
              <a:t> beverage product</a:t>
            </a:r>
          </a:p>
        </p:txBody>
      </p:sp>
      <p:sp>
        <p:nvSpPr>
          <p:cNvPr id="60420" name="Text Box 4"/>
          <p:cNvSpPr txBox="1">
            <a:spLocks noChangeArrowheads="1"/>
          </p:cNvSpPr>
          <p:nvPr/>
        </p:nvSpPr>
        <p:spPr bwMode="auto">
          <a:xfrm>
            <a:off x="457200" y="2438400"/>
            <a:ext cx="3663950" cy="457200"/>
          </a:xfrm>
          <a:prstGeom prst="rect">
            <a:avLst/>
          </a:prstGeom>
          <a:noFill/>
          <a:ln w="9525">
            <a:noFill/>
            <a:miter lim="800000"/>
            <a:headEnd/>
            <a:tailEnd/>
          </a:ln>
        </p:spPr>
        <p:txBody>
          <a:bodyPr wrap="none">
            <a:prstTxWarp prst="textNoShape">
              <a:avLst/>
            </a:prstTxWarp>
            <a:spAutoFit/>
          </a:bodyPr>
          <a:lstStyle/>
          <a:p>
            <a:r>
              <a:rPr lang="en-US" b="1" u="sng"/>
              <a:t>UCS:</a:t>
            </a:r>
            <a:r>
              <a:rPr lang="en-US"/>
              <a:t> barely clothed models</a:t>
            </a:r>
          </a:p>
        </p:txBody>
      </p:sp>
      <p:sp>
        <p:nvSpPr>
          <p:cNvPr id="60421" name="Text Box 5"/>
          <p:cNvSpPr txBox="1">
            <a:spLocks noChangeArrowheads="1"/>
          </p:cNvSpPr>
          <p:nvPr/>
        </p:nvSpPr>
        <p:spPr bwMode="auto">
          <a:xfrm>
            <a:off x="457200" y="3276600"/>
            <a:ext cx="3062288" cy="457200"/>
          </a:xfrm>
          <a:prstGeom prst="rect">
            <a:avLst/>
          </a:prstGeom>
          <a:noFill/>
          <a:ln w="9525">
            <a:noFill/>
            <a:miter lim="800000"/>
            <a:headEnd/>
            <a:tailEnd/>
          </a:ln>
        </p:spPr>
        <p:txBody>
          <a:bodyPr wrap="none">
            <a:prstTxWarp prst="textNoShape">
              <a:avLst/>
            </a:prstTxWarp>
            <a:spAutoFit/>
          </a:bodyPr>
          <a:lstStyle/>
          <a:p>
            <a:r>
              <a:rPr lang="en-US" b="1" u="sng"/>
              <a:t>UCR:</a:t>
            </a:r>
            <a:r>
              <a:rPr lang="en-US"/>
              <a:t> pleasant feelings</a:t>
            </a:r>
          </a:p>
        </p:txBody>
      </p:sp>
      <p:sp>
        <p:nvSpPr>
          <p:cNvPr id="60422" name="Text Box 6"/>
          <p:cNvSpPr txBox="1">
            <a:spLocks noChangeArrowheads="1"/>
          </p:cNvSpPr>
          <p:nvPr/>
        </p:nvSpPr>
        <p:spPr bwMode="auto">
          <a:xfrm>
            <a:off x="457200" y="4114800"/>
            <a:ext cx="2130425" cy="457200"/>
          </a:xfrm>
          <a:prstGeom prst="rect">
            <a:avLst/>
          </a:prstGeom>
          <a:noFill/>
          <a:ln w="9525">
            <a:noFill/>
            <a:miter lim="800000"/>
            <a:headEnd/>
            <a:tailEnd/>
          </a:ln>
        </p:spPr>
        <p:txBody>
          <a:bodyPr wrap="none">
            <a:prstTxWarp prst="textNoShape">
              <a:avLst/>
            </a:prstTxWarp>
            <a:spAutoFit/>
          </a:bodyPr>
          <a:lstStyle/>
          <a:p>
            <a:r>
              <a:rPr lang="en-US" b="1" u="sng"/>
              <a:t>CS:</a:t>
            </a:r>
            <a:r>
              <a:rPr lang="en-US"/>
              <a:t> the product</a:t>
            </a:r>
          </a:p>
        </p:txBody>
      </p:sp>
      <p:sp>
        <p:nvSpPr>
          <p:cNvPr id="60423" name="Text Box 7"/>
          <p:cNvSpPr txBox="1">
            <a:spLocks noChangeArrowheads="1"/>
          </p:cNvSpPr>
          <p:nvPr/>
        </p:nvSpPr>
        <p:spPr bwMode="auto">
          <a:xfrm>
            <a:off x="457200" y="4953000"/>
            <a:ext cx="2841625" cy="457200"/>
          </a:xfrm>
          <a:prstGeom prst="rect">
            <a:avLst/>
          </a:prstGeom>
          <a:noFill/>
          <a:ln w="9525">
            <a:noFill/>
            <a:miter lim="800000"/>
            <a:headEnd/>
            <a:tailEnd/>
          </a:ln>
        </p:spPr>
        <p:txBody>
          <a:bodyPr wrap="none">
            <a:prstTxWarp prst="textNoShape">
              <a:avLst/>
            </a:prstTxWarp>
            <a:spAutoFit/>
          </a:bodyPr>
          <a:lstStyle/>
          <a:p>
            <a:r>
              <a:rPr lang="en-US" b="1" u="sng"/>
              <a:t>CR:</a:t>
            </a:r>
            <a:r>
              <a:rPr lang="en-US"/>
              <a:t> pleasant feelings</a:t>
            </a:r>
          </a:p>
        </p:txBody>
      </p:sp>
      <p:pic>
        <p:nvPicPr>
          <p:cNvPr id="8" name="Picture 7"/>
          <p:cNvPicPr>
            <a:picLocks noChangeAspect="1"/>
          </p:cNvPicPr>
          <p:nvPr/>
        </p:nvPicPr>
        <p:blipFill>
          <a:blip r:embed="rId3"/>
          <a:stretch>
            <a:fillRect/>
          </a:stretch>
        </p:blipFill>
        <p:spPr>
          <a:xfrm>
            <a:off x="5228279" y="1504950"/>
            <a:ext cx="3328416" cy="44577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381000"/>
            <a:ext cx="9144000" cy="579438"/>
          </a:xfrm>
          <a:prstGeom prst="rect">
            <a:avLst/>
          </a:prstGeom>
          <a:noFill/>
          <a:ln w="9525">
            <a:noFill/>
            <a:miter lim="800000"/>
            <a:headEnd/>
            <a:tailEnd/>
          </a:ln>
        </p:spPr>
        <p:txBody>
          <a:bodyPr>
            <a:prstTxWarp prst="textNoShape">
              <a:avLst/>
            </a:prstTxWarp>
            <a:spAutoFit/>
          </a:bodyPr>
          <a:lstStyle/>
          <a:p>
            <a:pPr algn="ctr"/>
            <a:r>
              <a:rPr lang="en-US" sz="3200" b="1" u="sng"/>
              <a:t>Food and Classical Conditioning</a:t>
            </a:r>
            <a:endParaRPr lang="en-US"/>
          </a:p>
        </p:txBody>
      </p:sp>
      <p:sp>
        <p:nvSpPr>
          <p:cNvPr id="72707" name="Text Box 3"/>
          <p:cNvSpPr txBox="1">
            <a:spLocks noChangeArrowheads="1"/>
          </p:cNvSpPr>
          <p:nvPr/>
        </p:nvSpPr>
        <p:spPr bwMode="auto">
          <a:xfrm>
            <a:off x="685800" y="1219200"/>
            <a:ext cx="8093075" cy="1200328"/>
          </a:xfrm>
          <a:prstGeom prst="rect">
            <a:avLst/>
          </a:prstGeom>
          <a:noFill/>
          <a:ln w="9525">
            <a:noFill/>
            <a:miter lim="800000"/>
            <a:headEnd/>
            <a:tailEnd/>
          </a:ln>
        </p:spPr>
        <p:txBody>
          <a:bodyPr>
            <a:prstTxWarp prst="textNoShape">
              <a:avLst/>
            </a:prstTxWarp>
            <a:spAutoFit/>
          </a:bodyPr>
          <a:lstStyle/>
          <a:p>
            <a:r>
              <a:rPr lang="en-US" sz="2400" b="1" u="sng" dirty="0">
                <a:solidFill>
                  <a:schemeClr val="accent2"/>
                </a:solidFill>
              </a:rPr>
              <a:t>Taste-aversion</a:t>
            </a:r>
            <a:r>
              <a:rPr lang="en-US" sz="2400" dirty="0">
                <a:solidFill>
                  <a:schemeClr val="accent2"/>
                </a:solidFill>
              </a:rPr>
              <a:t> - associating  a (smell, taste, sound, or sight) with getting sick and thereafter avoiding that particular (smell, taste, sound, or sight) in the future.</a:t>
            </a:r>
            <a:r>
              <a:rPr lang="en-US" sz="2400" dirty="0"/>
              <a:t> </a:t>
            </a:r>
          </a:p>
        </p:txBody>
      </p:sp>
      <p:sp>
        <p:nvSpPr>
          <p:cNvPr id="72708" name="Text Box 4"/>
          <p:cNvSpPr txBox="1">
            <a:spLocks noChangeArrowheads="1"/>
          </p:cNvSpPr>
          <p:nvPr/>
        </p:nvSpPr>
        <p:spPr bwMode="auto">
          <a:xfrm>
            <a:off x="1219200" y="2864114"/>
            <a:ext cx="6569075" cy="369332"/>
          </a:xfrm>
          <a:prstGeom prst="rect">
            <a:avLst/>
          </a:prstGeom>
          <a:noFill/>
          <a:ln w="9525">
            <a:noFill/>
            <a:miter lim="800000"/>
            <a:headEnd/>
            <a:tailEnd/>
          </a:ln>
        </p:spPr>
        <p:txBody>
          <a:bodyPr>
            <a:prstTxWarp prst="textNoShape">
              <a:avLst/>
            </a:prstTxWarp>
            <a:spAutoFit/>
          </a:bodyPr>
          <a:lstStyle/>
          <a:p>
            <a:pPr>
              <a:buFontTx/>
              <a:buChar char="•"/>
            </a:pPr>
            <a:r>
              <a:rPr lang="en-US" dirty="0">
                <a:solidFill>
                  <a:schemeClr val="accent2"/>
                </a:solidFill>
              </a:rPr>
              <a:t> Helps rats learn not to eat poison</a:t>
            </a:r>
            <a:r>
              <a:rPr lang="en-US" dirty="0" smtClean="0">
                <a:solidFill>
                  <a:schemeClr val="accent2"/>
                </a:solidFill>
              </a:rPr>
              <a:t>.</a:t>
            </a:r>
          </a:p>
        </p:txBody>
      </p:sp>
      <p:pic>
        <p:nvPicPr>
          <p:cNvPr id="5" name="Picture 4" descr="Picture 2.png"/>
          <p:cNvPicPr>
            <a:picLocks noChangeAspect="1"/>
          </p:cNvPicPr>
          <p:nvPr/>
        </p:nvPicPr>
        <p:blipFill>
          <a:blip r:embed="rId3"/>
          <a:stretch>
            <a:fillRect/>
          </a:stretch>
        </p:blipFill>
        <p:spPr>
          <a:xfrm>
            <a:off x="762000" y="3873873"/>
            <a:ext cx="7784127" cy="2984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07475" y="1310467"/>
            <a:ext cx="4397250" cy="2923877"/>
          </a:xfrm>
          <a:prstGeom prst="rect">
            <a:avLst/>
          </a:prstGeom>
          <a:noFill/>
          <a:ln w="9525">
            <a:noFill/>
            <a:miter lim="800000"/>
            <a:headEnd/>
            <a:tailEnd/>
          </a:ln>
        </p:spPr>
        <p:txBody>
          <a:bodyPr wrap="square">
            <a:prstTxWarp prst="textNoShape">
              <a:avLst/>
            </a:prstTxWarp>
            <a:spAutoFit/>
          </a:bodyPr>
          <a:lstStyle/>
          <a:p>
            <a:pPr algn="ctr"/>
            <a:r>
              <a:rPr lang="en-US" sz="4000" b="1" u="sng" dirty="0">
                <a:ea typeface="Times New Roman" charset="0"/>
                <a:cs typeface="Times New Roman" charset="0"/>
              </a:rPr>
              <a:t>OPERANT CONDITIONING</a:t>
            </a:r>
            <a:endParaRPr lang="en-US" sz="4000" dirty="0" smtClean="0">
              <a:ea typeface="Times New Roman" charset="0"/>
              <a:cs typeface="Times New Roman" charset="0"/>
            </a:endParaRPr>
          </a:p>
          <a:p>
            <a:pPr algn="ctr" eaLnBrk="0" hangingPunct="0"/>
            <a:r>
              <a:rPr lang="en-US" sz="2600" dirty="0" smtClean="0">
                <a:ea typeface="Times New Roman" charset="0"/>
                <a:cs typeface="Times New Roman" charset="0"/>
              </a:rPr>
              <a:t>Learning in which a certain action is reinforced or punished, resulting in behavioral change</a:t>
            </a:r>
            <a:endParaRPr lang="en-US" sz="2800" dirty="0"/>
          </a:p>
        </p:txBody>
      </p:sp>
      <p:pic>
        <p:nvPicPr>
          <p:cNvPr id="5" name="Picture 4" descr="Picture 4.png"/>
          <p:cNvPicPr>
            <a:picLocks noChangeAspect="1"/>
          </p:cNvPicPr>
          <p:nvPr/>
        </p:nvPicPr>
        <p:blipFill>
          <a:blip r:embed="rId3"/>
          <a:stretch>
            <a:fillRect/>
          </a:stretch>
        </p:blipFill>
        <p:spPr>
          <a:xfrm>
            <a:off x="5377631" y="-47010"/>
            <a:ext cx="3766369" cy="69050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4800" y="304800"/>
            <a:ext cx="8458200" cy="946150"/>
          </a:xfrm>
          <a:prstGeom prst="rect">
            <a:avLst/>
          </a:prstGeom>
          <a:noFill/>
          <a:ln w="9525">
            <a:noFill/>
            <a:miter lim="800000"/>
            <a:headEnd/>
            <a:tailEnd/>
          </a:ln>
        </p:spPr>
        <p:txBody>
          <a:bodyPr>
            <a:prstTxWarp prst="textNoShape">
              <a:avLst/>
            </a:prstTxWarp>
            <a:spAutoFit/>
          </a:bodyPr>
          <a:lstStyle/>
          <a:p>
            <a:r>
              <a:rPr lang="en-US" sz="2800" u="sng">
                <a:ea typeface="Times New Roman" pitchFamily="-108" charset="0"/>
                <a:cs typeface="Times New Roman" pitchFamily="-108" charset="0"/>
              </a:rPr>
              <a:t>B.F. Skinner</a:t>
            </a:r>
            <a:r>
              <a:rPr lang="en-US" sz="2800">
                <a:ea typeface="Times New Roman" pitchFamily="-108" charset="0"/>
                <a:cs typeface="Times New Roman" pitchFamily="-108" charset="0"/>
              </a:rPr>
              <a:t> is best known for his work with the operant conditioning theory.</a:t>
            </a:r>
            <a:r>
              <a:rPr lang="en-US" sz="2800"/>
              <a:t> </a:t>
            </a:r>
          </a:p>
        </p:txBody>
      </p:sp>
      <p:sp>
        <p:nvSpPr>
          <p:cNvPr id="18435" name="Rectangle 3"/>
          <p:cNvSpPr>
            <a:spLocks noChangeArrowheads="1"/>
          </p:cNvSpPr>
          <p:nvPr/>
        </p:nvSpPr>
        <p:spPr bwMode="auto">
          <a:xfrm>
            <a:off x="609600" y="1447800"/>
            <a:ext cx="8305800" cy="1373188"/>
          </a:xfrm>
          <a:prstGeom prst="rect">
            <a:avLst/>
          </a:prstGeom>
          <a:noFill/>
          <a:ln w="9525">
            <a:noFill/>
            <a:miter lim="800000"/>
            <a:headEnd/>
            <a:tailEnd/>
          </a:ln>
        </p:spPr>
        <p:txBody>
          <a:bodyPr>
            <a:prstTxWarp prst="textNoShape">
              <a:avLst/>
            </a:prstTxWarp>
            <a:spAutoFit/>
          </a:bodyPr>
          <a:lstStyle/>
          <a:p>
            <a:r>
              <a:rPr lang="en-US" sz="2800">
                <a:ea typeface="Times New Roman" pitchFamily="-108" charset="0"/>
                <a:cs typeface="Times New Roman" pitchFamily="-108" charset="0"/>
              </a:rPr>
              <a:t>Believed that how we turn out is a direct result of what we learn from all of the operations </a:t>
            </a:r>
            <a:r>
              <a:rPr lang="en-US" sz="2800" i="1">
                <a:ea typeface="Times New Roman" pitchFamily="-108" charset="0"/>
                <a:cs typeface="Times New Roman" pitchFamily="-108" charset="0"/>
              </a:rPr>
              <a:t>(operant)</a:t>
            </a:r>
            <a:r>
              <a:rPr lang="en-US" sz="2800">
                <a:ea typeface="Times New Roman" pitchFamily="-108" charset="0"/>
                <a:cs typeface="Times New Roman" pitchFamily="-108" charset="0"/>
              </a:rPr>
              <a:t> that we make over the years</a:t>
            </a:r>
            <a:r>
              <a:rPr lang="en-US" sz="2800"/>
              <a:t> </a:t>
            </a:r>
          </a:p>
        </p:txBody>
      </p:sp>
      <p:pic>
        <p:nvPicPr>
          <p:cNvPr id="77828" name="Picture 3" descr="skinner box.jpg"/>
          <p:cNvPicPr>
            <a:picLocks noChangeAspect="1"/>
          </p:cNvPicPr>
          <p:nvPr/>
        </p:nvPicPr>
        <p:blipFill>
          <a:blip r:embed="rId3"/>
          <a:srcRect/>
          <a:stretch>
            <a:fillRect/>
          </a:stretch>
        </p:blipFill>
        <p:spPr bwMode="auto">
          <a:xfrm>
            <a:off x="2209800" y="2805113"/>
            <a:ext cx="6578600" cy="3795712"/>
          </a:xfrm>
          <a:prstGeom prst="rect">
            <a:avLst/>
          </a:prstGeom>
          <a:noFill/>
          <a:ln w="9525">
            <a:noFill/>
            <a:miter lim="800000"/>
            <a:headEnd/>
            <a:tailEnd/>
          </a:ln>
        </p:spPr>
      </p:pic>
      <p:sp>
        <p:nvSpPr>
          <p:cNvPr id="77829" name="TextBox 4"/>
          <p:cNvSpPr txBox="1">
            <a:spLocks noChangeArrowheads="1"/>
          </p:cNvSpPr>
          <p:nvPr/>
        </p:nvSpPr>
        <p:spPr bwMode="auto">
          <a:xfrm>
            <a:off x="609600" y="4419600"/>
            <a:ext cx="1146175" cy="830263"/>
          </a:xfrm>
          <a:prstGeom prst="rect">
            <a:avLst/>
          </a:prstGeom>
          <a:noFill/>
          <a:ln w="9525">
            <a:noFill/>
            <a:miter lim="800000"/>
            <a:headEnd/>
            <a:tailEnd/>
          </a:ln>
        </p:spPr>
        <p:txBody>
          <a:bodyPr wrap="none">
            <a:prstTxWarp prst="textNoShape">
              <a:avLst/>
            </a:prstTxWarp>
            <a:spAutoFit/>
          </a:bodyPr>
          <a:lstStyle/>
          <a:p>
            <a:pPr algn="ctr"/>
            <a:r>
              <a:rPr lang="en-US"/>
              <a:t>Skinner</a:t>
            </a:r>
          </a:p>
          <a:p>
            <a:pPr algn="ctr"/>
            <a:r>
              <a:rPr lang="en-US"/>
              <a:t>Box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57200" y="381000"/>
            <a:ext cx="8153400" cy="915988"/>
          </a:xfrm>
          <a:prstGeom prst="rect">
            <a:avLst/>
          </a:prstGeom>
          <a:noFill/>
          <a:ln w="9525">
            <a:noFill/>
            <a:miter lim="800000"/>
            <a:headEnd/>
            <a:tailEnd/>
          </a:ln>
        </p:spPr>
        <p:txBody>
          <a:bodyPr>
            <a:prstTxWarp prst="textNoShape">
              <a:avLst/>
            </a:prstTxWarp>
            <a:spAutoFit/>
          </a:bodyPr>
          <a:lstStyle/>
          <a:p>
            <a:r>
              <a:rPr lang="en-US" sz="2800" b="1" u="sng" dirty="0">
                <a:latin typeface="Baskerville Semibold" charset="0"/>
                <a:ea typeface="Times New Roman" charset="0"/>
                <a:cs typeface="Times New Roman" charset="0"/>
              </a:rPr>
              <a:t>Reinforcement</a:t>
            </a:r>
            <a:r>
              <a:rPr lang="en-US" sz="2800" dirty="0">
                <a:latin typeface="Baskerville Semibold" charset="0"/>
                <a:ea typeface="Times New Roman" charset="0"/>
                <a:cs typeface="Times New Roman" charset="0"/>
              </a:rPr>
              <a:t> </a:t>
            </a:r>
            <a:r>
              <a:rPr lang="en-US" sz="2600" dirty="0">
                <a:ea typeface="Times New Roman" charset="0"/>
                <a:cs typeface="Times New Roman" charset="0"/>
              </a:rPr>
              <a:t>is something that follows a response and </a:t>
            </a:r>
            <a:r>
              <a:rPr lang="en-US" sz="2600" i="1" u="sng" dirty="0">
                <a:ea typeface="Times New Roman" charset="0"/>
                <a:cs typeface="Times New Roman" charset="0"/>
              </a:rPr>
              <a:t>strengthens</a:t>
            </a:r>
            <a:r>
              <a:rPr lang="en-US" sz="2600" dirty="0">
                <a:ea typeface="Times New Roman" charset="0"/>
                <a:cs typeface="Times New Roman" charset="0"/>
              </a:rPr>
              <a:t> the tendency to repeat that response</a:t>
            </a:r>
            <a:r>
              <a:rPr lang="en-US" sz="2800" dirty="0"/>
              <a:t> </a:t>
            </a:r>
          </a:p>
        </p:txBody>
      </p:sp>
      <p:sp>
        <p:nvSpPr>
          <p:cNvPr id="19459" name="Rectangle 3"/>
          <p:cNvSpPr>
            <a:spLocks noChangeArrowheads="1"/>
          </p:cNvSpPr>
          <p:nvPr/>
        </p:nvSpPr>
        <p:spPr bwMode="auto">
          <a:xfrm>
            <a:off x="38100" y="2082224"/>
            <a:ext cx="8915400" cy="584776"/>
          </a:xfrm>
          <a:prstGeom prst="rect">
            <a:avLst/>
          </a:prstGeom>
          <a:noFill/>
          <a:ln w="9525">
            <a:noFill/>
            <a:miter lim="800000"/>
            <a:headEnd/>
            <a:tailEnd/>
          </a:ln>
        </p:spPr>
        <p:txBody>
          <a:bodyPr>
            <a:prstTxWarp prst="textNoShape">
              <a:avLst/>
            </a:prstTxWarp>
            <a:spAutoFit/>
          </a:bodyPr>
          <a:lstStyle/>
          <a:p>
            <a:r>
              <a:rPr lang="en-US" sz="3200" b="1" u="sng" dirty="0" smtClean="0">
                <a:ea typeface="Times New Roman" charset="0"/>
                <a:cs typeface="Times New Roman" charset="0"/>
              </a:rPr>
              <a:t>PRIMARY &amp; SECONDARY REINFORCERS</a:t>
            </a:r>
            <a:endParaRPr lang="en-US" sz="3200" dirty="0"/>
          </a:p>
        </p:txBody>
      </p:sp>
      <p:sp>
        <p:nvSpPr>
          <p:cNvPr id="19460" name="Rectangle 4"/>
          <p:cNvSpPr>
            <a:spLocks noChangeArrowheads="1"/>
          </p:cNvSpPr>
          <p:nvPr/>
        </p:nvSpPr>
        <p:spPr bwMode="auto">
          <a:xfrm>
            <a:off x="457200" y="2667000"/>
            <a:ext cx="8382000" cy="915988"/>
          </a:xfrm>
          <a:prstGeom prst="rect">
            <a:avLst/>
          </a:prstGeom>
          <a:noFill/>
          <a:ln w="9525">
            <a:noFill/>
            <a:miter lim="800000"/>
            <a:headEnd/>
            <a:tailEnd/>
          </a:ln>
        </p:spPr>
        <p:txBody>
          <a:bodyPr wrap="square">
            <a:prstTxWarp prst="textNoShape">
              <a:avLst/>
            </a:prstTxWarp>
            <a:spAutoFit/>
          </a:bodyPr>
          <a:lstStyle/>
          <a:p>
            <a:r>
              <a:rPr lang="en-US" sz="2800" b="1" u="sng" dirty="0">
                <a:latin typeface="Baskerville Semibold" charset="0"/>
                <a:ea typeface="Times New Roman" charset="0"/>
                <a:cs typeface="Times New Roman" charset="0"/>
              </a:rPr>
              <a:t>Primary reinforcement</a:t>
            </a:r>
            <a:r>
              <a:rPr lang="en-US" sz="2800" dirty="0">
                <a:ea typeface="Times New Roman" charset="0"/>
                <a:cs typeface="Times New Roman" charset="0"/>
              </a:rPr>
              <a:t> </a:t>
            </a:r>
            <a:r>
              <a:rPr lang="en-US" sz="2600" dirty="0">
                <a:ea typeface="Times New Roman" charset="0"/>
                <a:cs typeface="Times New Roman" charset="0"/>
              </a:rPr>
              <a:t>is something that is necessary for survival.  Ex: food or water</a:t>
            </a:r>
            <a:r>
              <a:rPr lang="en-US" sz="1600" dirty="0">
                <a:ea typeface="Times New Roman" charset="0"/>
                <a:cs typeface="Times New Roman" charset="0"/>
              </a:rPr>
              <a:t> </a:t>
            </a:r>
            <a:endParaRPr lang="en-US" dirty="0"/>
          </a:p>
        </p:txBody>
      </p:sp>
      <p:pic>
        <p:nvPicPr>
          <p:cNvPr id="80902" name="Picture 5"/>
          <p:cNvPicPr>
            <a:picLocks noChangeAspect="1"/>
          </p:cNvPicPr>
          <p:nvPr/>
        </p:nvPicPr>
        <p:blipFill>
          <a:blip r:embed="rId3"/>
          <a:srcRect/>
          <a:stretch>
            <a:fillRect/>
          </a:stretch>
        </p:blipFill>
        <p:spPr bwMode="auto">
          <a:xfrm>
            <a:off x="7116960" y="3286901"/>
            <a:ext cx="1493640" cy="995760"/>
          </a:xfrm>
          <a:prstGeom prst="rect">
            <a:avLst/>
          </a:prstGeom>
          <a:noFill/>
          <a:ln w="9525">
            <a:noFill/>
            <a:miter lim="800000"/>
            <a:headEnd/>
            <a:tailEnd/>
          </a:ln>
        </p:spPr>
      </p:pic>
      <p:sp>
        <p:nvSpPr>
          <p:cNvPr id="7" name="Rectangle 2"/>
          <p:cNvSpPr>
            <a:spLocks noChangeArrowheads="1"/>
          </p:cNvSpPr>
          <p:nvPr/>
        </p:nvSpPr>
        <p:spPr bwMode="auto">
          <a:xfrm>
            <a:off x="457200" y="4498821"/>
            <a:ext cx="8153400" cy="1323439"/>
          </a:xfrm>
          <a:prstGeom prst="rect">
            <a:avLst/>
          </a:prstGeom>
          <a:noFill/>
          <a:ln w="9525">
            <a:noFill/>
            <a:miter lim="800000"/>
            <a:headEnd/>
            <a:tailEnd/>
          </a:ln>
        </p:spPr>
        <p:txBody>
          <a:bodyPr wrap="square">
            <a:prstTxWarp prst="textNoShape">
              <a:avLst/>
            </a:prstTxWarp>
            <a:spAutoFit/>
          </a:bodyPr>
          <a:lstStyle/>
          <a:p>
            <a:r>
              <a:rPr lang="en-US" sz="2800" b="1" u="sng" dirty="0">
                <a:latin typeface="Baskerville Semibold" charset="0"/>
                <a:ea typeface="Times New Roman" charset="0"/>
                <a:cs typeface="Times New Roman" charset="0"/>
              </a:rPr>
              <a:t>Secondary reinforcement</a:t>
            </a:r>
            <a:r>
              <a:rPr lang="en-US" sz="2800" dirty="0">
                <a:ea typeface="Times New Roman" charset="0"/>
                <a:cs typeface="Times New Roman" charset="0"/>
              </a:rPr>
              <a:t> </a:t>
            </a:r>
            <a:r>
              <a:rPr lang="en-US" sz="2600" dirty="0" smtClean="0">
                <a:ea typeface="Times New Roman" charset="0"/>
                <a:cs typeface="Times New Roman" charset="0"/>
              </a:rPr>
              <a:t>is a stimulus that we have learned to value (linked to a primary </a:t>
            </a:r>
            <a:r>
              <a:rPr lang="en-US" sz="2600" dirty="0" err="1" smtClean="0">
                <a:ea typeface="Times New Roman" charset="0"/>
                <a:cs typeface="Times New Roman" charset="0"/>
              </a:rPr>
              <a:t>reinforcer</a:t>
            </a:r>
            <a:r>
              <a:rPr lang="en-US" sz="2600" dirty="0" smtClean="0">
                <a:ea typeface="Times New Roman" charset="0"/>
                <a:cs typeface="Times New Roman" charset="0"/>
              </a:rPr>
              <a:t>)</a:t>
            </a:r>
            <a:endParaRPr lang="en-US" sz="2800" dirty="0"/>
          </a:p>
        </p:txBody>
      </p:sp>
      <p:pic>
        <p:nvPicPr>
          <p:cNvPr id="8" name="Picture 7" descr="money"/>
          <p:cNvPicPr>
            <a:picLocks noChangeAspect="1" noChangeArrowheads="1"/>
          </p:cNvPicPr>
          <p:nvPr/>
        </p:nvPicPr>
        <p:blipFill>
          <a:blip r:embed="rId4"/>
          <a:srcRect/>
          <a:stretch>
            <a:fillRect/>
          </a:stretch>
        </p:blipFill>
        <p:spPr bwMode="auto">
          <a:xfrm>
            <a:off x="7363841" y="5129038"/>
            <a:ext cx="1039833" cy="13864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37" presetClass="entr" presetSubtype="0" fill="hold" grpId="0" nodeType="withEffect">
                                  <p:stCondLst>
                                    <p:cond delay="0"/>
                                  </p:stCondLst>
                                  <p:childTnLst>
                                    <p:set>
                                      <p:cBhvr>
                                        <p:cTn id="8" dur="1" fill="hold">
                                          <p:stCondLst>
                                            <p:cond delay="0"/>
                                          </p:stCondLst>
                                        </p:cTn>
                                        <p:tgtEl>
                                          <p:spTgt spid="19460"/>
                                        </p:tgtEl>
                                        <p:attrNameLst>
                                          <p:attrName>style.visibility</p:attrName>
                                        </p:attrNameLst>
                                      </p:cBhvr>
                                      <p:to>
                                        <p:strVal val="visible"/>
                                      </p:to>
                                    </p:set>
                                    <p:animEffect transition="in" filter="fade">
                                      <p:cBhvr>
                                        <p:cTn id="9" dur="1000"/>
                                        <p:tgtEl>
                                          <p:spTgt spid="19460"/>
                                        </p:tgtEl>
                                      </p:cBhvr>
                                    </p:animEffect>
                                    <p:anim calcmode="lin" valueType="num">
                                      <p:cBhvr>
                                        <p:cTn id="10" dur="1000" fill="hold"/>
                                        <p:tgtEl>
                                          <p:spTgt spid="19460"/>
                                        </p:tgtEl>
                                        <p:attrNameLst>
                                          <p:attrName>ppt_x</p:attrName>
                                        </p:attrNameLst>
                                      </p:cBhvr>
                                      <p:tavLst>
                                        <p:tav tm="0">
                                          <p:val>
                                            <p:strVal val="#ppt_x"/>
                                          </p:val>
                                        </p:tav>
                                        <p:tav tm="100000">
                                          <p:val>
                                            <p:strVal val="#ppt_x"/>
                                          </p:val>
                                        </p:tav>
                                      </p:tavLst>
                                    </p:anim>
                                    <p:anim calcmode="lin" valueType="num">
                                      <p:cBhvr>
                                        <p:cTn id="11" dur="900" decel="100000" fill="hold"/>
                                        <p:tgtEl>
                                          <p:spTgt spid="19460"/>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19460"/>
                                        </p:tgtEl>
                                        <p:attrNameLst>
                                          <p:attrName>ppt_y</p:attrName>
                                        </p:attrNameLst>
                                      </p:cBhvr>
                                      <p:tavLst>
                                        <p:tav tm="0">
                                          <p:val>
                                            <p:strVal val="#ppt_y-.03"/>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80902"/>
                                        </p:tgtEl>
                                        <p:attrNameLst>
                                          <p:attrName>style.visibility</p:attrName>
                                        </p:attrNameLst>
                                      </p:cBhvr>
                                      <p:to>
                                        <p:strVal val="visible"/>
                                      </p:to>
                                    </p:set>
                                    <p:anim calcmode="lin" valueType="num">
                                      <p:cBhvr additive="base">
                                        <p:cTn id="15" dur="500" fill="hold"/>
                                        <p:tgtEl>
                                          <p:spTgt spid="80902"/>
                                        </p:tgtEl>
                                        <p:attrNameLst>
                                          <p:attrName>ppt_x</p:attrName>
                                        </p:attrNameLst>
                                      </p:cBhvr>
                                      <p:tavLst>
                                        <p:tav tm="0">
                                          <p:val>
                                            <p:strVal val="#ppt_x"/>
                                          </p:val>
                                        </p:tav>
                                        <p:tav tm="100000">
                                          <p:val>
                                            <p:strVal val="#ppt_x"/>
                                          </p:val>
                                        </p:tav>
                                      </p:tavLst>
                                    </p:anim>
                                    <p:anim calcmode="lin" valueType="num">
                                      <p:cBhvr additive="base">
                                        <p:cTn id="16" dur="500" fill="hold"/>
                                        <p:tgtEl>
                                          <p:spTgt spid="8090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5" presetID="1" presetClass="entr" presetSubtype="0"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304800" y="381000"/>
            <a:ext cx="8610600" cy="1477328"/>
          </a:xfrm>
          <a:prstGeom prst="rect">
            <a:avLst/>
          </a:prstGeom>
          <a:noFill/>
          <a:ln w="9525">
            <a:noFill/>
            <a:miter lim="800000"/>
            <a:headEnd/>
            <a:tailEnd/>
          </a:ln>
        </p:spPr>
        <p:txBody>
          <a:bodyPr>
            <a:prstTxWarp prst="textNoShape">
              <a:avLst/>
            </a:prstTxWarp>
            <a:spAutoFit/>
          </a:bodyPr>
          <a:lstStyle/>
          <a:p>
            <a:pPr algn="ctr"/>
            <a:r>
              <a:rPr lang="en-US" sz="3600" b="1" u="sng" dirty="0" smtClean="0">
                <a:latin typeface="Baskerville Semibold" charset="0"/>
                <a:ea typeface="Times New Roman" charset="0"/>
                <a:cs typeface="Times New Roman" charset="0"/>
              </a:rPr>
              <a:t>Schedules of Reinforcement</a:t>
            </a:r>
            <a:endParaRPr lang="en-US" sz="2800" b="1" u="sng" dirty="0" smtClean="0">
              <a:latin typeface="Baskerville Semibold" charset="0"/>
              <a:ea typeface="Times New Roman" charset="0"/>
              <a:cs typeface="Times New Roman" charset="0"/>
            </a:endParaRPr>
          </a:p>
          <a:p>
            <a:pPr algn="ctr"/>
            <a:r>
              <a:rPr lang="en-US" sz="2800" dirty="0" smtClean="0">
                <a:ea typeface="Times New Roman" charset="0"/>
                <a:cs typeface="Times New Roman" charset="0"/>
              </a:rPr>
              <a:t> </a:t>
            </a:r>
            <a:r>
              <a:rPr lang="en-US" sz="2600" dirty="0" smtClean="0">
                <a:ea typeface="Times New Roman" charset="0"/>
                <a:cs typeface="Times New Roman" charset="0"/>
              </a:rPr>
              <a:t>Reinforcement is more successful when it DOES NOT follow every desired behavior</a:t>
            </a:r>
            <a:endParaRPr lang="en-US" sz="2800" dirty="0"/>
          </a:p>
        </p:txBody>
      </p:sp>
      <p:sp>
        <p:nvSpPr>
          <p:cNvPr id="176131" name="Text Box 3"/>
          <p:cNvSpPr txBox="1">
            <a:spLocks noChangeArrowheads="1"/>
          </p:cNvSpPr>
          <p:nvPr/>
        </p:nvSpPr>
        <p:spPr bwMode="auto">
          <a:xfrm>
            <a:off x="0" y="2590800"/>
            <a:ext cx="9144000"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u="sng" dirty="0">
                <a:solidFill>
                  <a:schemeClr val="accent2"/>
                </a:solidFill>
              </a:rPr>
              <a:t>INTERVAL SCHEDULES</a:t>
            </a:r>
            <a:r>
              <a:rPr lang="en-US" dirty="0"/>
              <a:t> deal </a:t>
            </a:r>
            <a:r>
              <a:rPr lang="en-US" dirty="0" smtClean="0"/>
              <a:t>with the amount of </a:t>
            </a:r>
            <a:r>
              <a:rPr lang="en-US" b="1" u="sng" dirty="0" smtClean="0">
                <a:solidFill>
                  <a:schemeClr val="accent2"/>
                </a:solidFill>
              </a:rPr>
              <a:t>TIME </a:t>
            </a:r>
            <a:r>
              <a:rPr lang="en-US" dirty="0" smtClean="0"/>
              <a:t> that elapses</a:t>
            </a:r>
            <a:endParaRPr lang="en-US" dirty="0"/>
          </a:p>
        </p:txBody>
      </p:sp>
      <p:sp>
        <p:nvSpPr>
          <p:cNvPr id="176133" name="Text Box 5"/>
          <p:cNvSpPr txBox="1">
            <a:spLocks noChangeArrowheads="1"/>
          </p:cNvSpPr>
          <p:nvPr/>
        </p:nvSpPr>
        <p:spPr bwMode="auto">
          <a:xfrm>
            <a:off x="0" y="3581400"/>
            <a:ext cx="9144000"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u="sng" dirty="0">
                <a:solidFill>
                  <a:schemeClr val="accent2"/>
                </a:solidFill>
              </a:rPr>
              <a:t>RATIO SCHEDULES</a:t>
            </a:r>
            <a:r>
              <a:rPr lang="en-US" dirty="0"/>
              <a:t> deal with </a:t>
            </a:r>
            <a:r>
              <a:rPr lang="en-US" b="1" u="sng" dirty="0" smtClean="0">
                <a:solidFill>
                  <a:schemeClr val="accent2"/>
                </a:solidFill>
              </a:rPr>
              <a:t>BEHAVIORS</a:t>
            </a:r>
            <a:r>
              <a:rPr lang="en-US" dirty="0"/>
              <a:t> </a:t>
            </a:r>
            <a:r>
              <a:rPr lang="en-US" dirty="0" smtClean="0"/>
              <a:t>or a certain </a:t>
            </a:r>
            <a:r>
              <a:rPr lang="en-US" b="1" u="sng" dirty="0" smtClean="0">
                <a:solidFill>
                  <a:schemeClr val="accent2"/>
                </a:solidFill>
              </a:rPr>
              <a:t># OF CORRECT RESPONSES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checkerboard(across)">
                                      <p:cBhvr>
                                        <p:cTn id="7" dur="5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6131"/>
                                        </p:tgtEl>
                                        <p:attrNameLst>
                                          <p:attrName>style.visibility</p:attrName>
                                        </p:attrNameLst>
                                      </p:cBhvr>
                                      <p:to>
                                        <p:strVal val="visible"/>
                                      </p:to>
                                    </p:set>
                                    <p:animEffect transition="in" filter="circle(in)">
                                      <p:cBhvr>
                                        <p:cTn id="12" dur="2000"/>
                                        <p:tgtEl>
                                          <p:spTgt spid="17613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76133"/>
                                        </p:tgtEl>
                                        <p:attrNameLst>
                                          <p:attrName>style.visibility</p:attrName>
                                        </p:attrNameLst>
                                      </p:cBhvr>
                                      <p:to>
                                        <p:strVal val="visible"/>
                                      </p:to>
                                    </p:set>
                                    <p:animEffect transition="in" filter="circle(in)">
                                      <p:cBhvr>
                                        <p:cTn id="15" dur="2000"/>
                                        <p:tgtEl>
                                          <p:spTgt spid="176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1" grpId="0"/>
      <p:bldP spid="1761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609600"/>
            <a:ext cx="8305800" cy="1354217"/>
          </a:xfrm>
          <a:prstGeom prst="rect">
            <a:avLst/>
          </a:prstGeom>
          <a:noFill/>
          <a:ln w="9525">
            <a:noFill/>
            <a:miter lim="800000"/>
            <a:headEnd/>
            <a:tailEnd/>
          </a:ln>
        </p:spPr>
        <p:txBody>
          <a:bodyPr>
            <a:prstTxWarp prst="textNoShape">
              <a:avLst/>
            </a:prstTxWarp>
            <a:spAutoFit/>
          </a:bodyPr>
          <a:lstStyle/>
          <a:p>
            <a:r>
              <a:rPr lang="en-US" sz="2800" b="1" u="sng" dirty="0">
                <a:latin typeface="Baskerville Semibold" charset="0"/>
                <a:ea typeface="Times New Roman" charset="0"/>
                <a:cs typeface="Times New Roman" charset="0"/>
              </a:rPr>
              <a:t>Variable ratios schedule</a:t>
            </a:r>
            <a:r>
              <a:rPr lang="en-US" sz="2800" u="sng" dirty="0">
                <a:ea typeface="Times New Roman" charset="0"/>
                <a:cs typeface="Times New Roman" charset="0"/>
              </a:rPr>
              <a:t> </a:t>
            </a:r>
            <a:r>
              <a:rPr lang="en-US" sz="2600" dirty="0">
                <a:ea typeface="Times New Roman" charset="0"/>
                <a:cs typeface="Times New Roman" charset="0"/>
              </a:rPr>
              <a:t>is when</a:t>
            </a:r>
            <a:r>
              <a:rPr lang="en-US" sz="2600" dirty="0" smtClean="0">
                <a:ea typeface="Times New Roman" charset="0"/>
                <a:cs typeface="Times New Roman" charset="0"/>
              </a:rPr>
              <a:t> an unpredictable number of responses are required before reinforcement can be obtained.  </a:t>
            </a:r>
            <a:r>
              <a:rPr lang="en-US" sz="2600" dirty="0">
                <a:ea typeface="Times New Roman" charset="0"/>
                <a:cs typeface="Times New Roman" charset="0"/>
              </a:rPr>
              <a:t>Ex. slot machines.</a:t>
            </a:r>
            <a:r>
              <a:rPr lang="en-US" sz="2800" dirty="0"/>
              <a:t> </a:t>
            </a:r>
          </a:p>
        </p:txBody>
      </p:sp>
      <p:pic>
        <p:nvPicPr>
          <p:cNvPr id="28678" name="Picture 6" descr="BIM_244"/>
          <p:cNvPicPr>
            <a:picLocks noChangeAspect="1" noChangeArrowheads="1"/>
          </p:cNvPicPr>
          <p:nvPr/>
        </p:nvPicPr>
        <p:blipFill>
          <a:blip r:embed="rId3"/>
          <a:srcRect/>
          <a:stretch>
            <a:fillRect/>
          </a:stretch>
        </p:blipFill>
        <p:spPr bwMode="auto">
          <a:xfrm>
            <a:off x="3276600" y="2667000"/>
            <a:ext cx="3219450" cy="384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par>
                          <p:cTn id="8" fill="hold">
                            <p:stCondLst>
                              <p:cond delay="500"/>
                            </p:stCondLst>
                            <p:childTnLst>
                              <p:par>
                                <p:cTn id="9" presetID="8" presetClass="entr" presetSubtype="16" fill="hold" nodeType="afterEffect">
                                  <p:stCondLst>
                                    <p:cond delay="1000"/>
                                  </p:stCondLst>
                                  <p:childTnLst>
                                    <p:set>
                                      <p:cBhvr>
                                        <p:cTn id="10" dur="1" fill="hold">
                                          <p:stCondLst>
                                            <p:cond delay="0"/>
                                          </p:stCondLst>
                                        </p:cTn>
                                        <p:tgtEl>
                                          <p:spTgt spid="28678"/>
                                        </p:tgtEl>
                                        <p:attrNameLst>
                                          <p:attrName>style.visibility</p:attrName>
                                        </p:attrNameLst>
                                      </p:cBhvr>
                                      <p:to>
                                        <p:strVal val="visible"/>
                                      </p:to>
                                    </p:set>
                                    <p:animEffect transition="in" filter="diamond(in)">
                                      <p:cBhvr>
                                        <p:cTn id="11"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1000" y="304800"/>
            <a:ext cx="8458200" cy="1354217"/>
          </a:xfrm>
          <a:prstGeom prst="rect">
            <a:avLst/>
          </a:prstGeom>
          <a:noFill/>
          <a:ln w="9525">
            <a:noFill/>
            <a:miter lim="800000"/>
            <a:headEnd/>
            <a:tailEnd/>
          </a:ln>
        </p:spPr>
        <p:txBody>
          <a:bodyPr>
            <a:prstTxWarp prst="textNoShape">
              <a:avLst/>
            </a:prstTxWarp>
            <a:spAutoFit/>
          </a:bodyPr>
          <a:lstStyle/>
          <a:p>
            <a:r>
              <a:rPr lang="en-US" sz="2800" b="1" u="sng" dirty="0">
                <a:latin typeface="Baskerville Semibold" charset="0"/>
                <a:ea typeface="Times New Roman" charset="0"/>
                <a:cs typeface="Times New Roman" charset="0"/>
              </a:rPr>
              <a:t>Fixed ratio schedule</a:t>
            </a:r>
            <a:r>
              <a:rPr lang="en-US" sz="2800" dirty="0" smtClean="0">
                <a:ea typeface="Times New Roman" charset="0"/>
                <a:cs typeface="Times New Roman" charset="0"/>
              </a:rPr>
              <a:t> </a:t>
            </a:r>
            <a:r>
              <a:rPr lang="en-US" sz="2600" dirty="0" smtClean="0">
                <a:ea typeface="Times New Roman" charset="0"/>
                <a:cs typeface="Times New Roman" charset="0"/>
              </a:rPr>
              <a:t>a specific number of correct responses is required before reinforcement can be obtained.  </a:t>
            </a:r>
            <a:r>
              <a:rPr lang="en-US" sz="2600" dirty="0">
                <a:ea typeface="Times New Roman" charset="0"/>
                <a:cs typeface="Times New Roman" charset="0"/>
              </a:rPr>
              <a:t>Ex.  Buy 10 haircuts get 1 free.</a:t>
            </a:r>
            <a:r>
              <a:rPr lang="en-US" sz="2800" dirty="0"/>
              <a:t> </a:t>
            </a:r>
          </a:p>
        </p:txBody>
      </p:sp>
      <p:pic>
        <p:nvPicPr>
          <p:cNvPr id="92163" name="Picture 2"/>
          <p:cNvPicPr>
            <a:picLocks noChangeAspect="1"/>
          </p:cNvPicPr>
          <p:nvPr/>
        </p:nvPicPr>
        <p:blipFill>
          <a:blip r:embed="rId3"/>
          <a:srcRect/>
          <a:stretch>
            <a:fillRect/>
          </a:stretch>
        </p:blipFill>
        <p:spPr bwMode="auto">
          <a:xfrm>
            <a:off x="2895600" y="2362200"/>
            <a:ext cx="3105150" cy="301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457200" y="457200"/>
            <a:ext cx="8229600" cy="1754327"/>
          </a:xfrm>
          <a:prstGeom prst="rect">
            <a:avLst/>
          </a:prstGeom>
          <a:noFill/>
          <a:ln w="9525">
            <a:noFill/>
            <a:miter lim="800000"/>
            <a:headEnd/>
            <a:tailEnd/>
          </a:ln>
        </p:spPr>
        <p:txBody>
          <a:bodyPr>
            <a:prstTxWarp prst="textNoShape">
              <a:avLst/>
            </a:prstTxWarp>
            <a:spAutoFit/>
          </a:bodyPr>
          <a:lstStyle/>
          <a:p>
            <a:r>
              <a:rPr lang="en-US" sz="2800" b="1" u="sng" dirty="0">
                <a:latin typeface="Baskerville Semibold" charset="0"/>
                <a:ea typeface="Times New Roman" charset="0"/>
                <a:cs typeface="Times New Roman" charset="0"/>
              </a:rPr>
              <a:t>Variable interval schedule</a:t>
            </a:r>
            <a:r>
              <a:rPr lang="en-US" sz="2800" dirty="0">
                <a:ea typeface="Times New Roman" charset="0"/>
                <a:cs typeface="Times New Roman" charset="0"/>
              </a:rPr>
              <a:t> </a:t>
            </a:r>
            <a:r>
              <a:rPr lang="en-US" sz="2600" dirty="0">
                <a:ea typeface="Times New Roman" charset="0"/>
                <a:cs typeface="Times New Roman" charset="0"/>
              </a:rPr>
              <a:t>is when the reinforcement occurs after varying amounts of </a:t>
            </a:r>
            <a:r>
              <a:rPr lang="en-US" sz="2600" dirty="0" smtClean="0">
                <a:ea typeface="Times New Roman" charset="0"/>
                <a:cs typeface="Times New Roman" charset="0"/>
              </a:rPr>
              <a:t>time.  </a:t>
            </a:r>
            <a:r>
              <a:rPr lang="en-US" sz="2600" dirty="0">
                <a:ea typeface="Times New Roman" charset="0"/>
                <a:cs typeface="Times New Roman" charset="0"/>
              </a:rPr>
              <a:t>Ex. Fishing and catching a fish after varying amounts of time</a:t>
            </a:r>
            <a:r>
              <a:rPr lang="en-US" sz="2800" dirty="0"/>
              <a:t> </a:t>
            </a:r>
          </a:p>
        </p:txBody>
      </p:sp>
      <p:pic>
        <p:nvPicPr>
          <p:cNvPr id="32775" name="Picture 7" descr="fishing"/>
          <p:cNvPicPr>
            <a:picLocks noChangeAspect="1" noChangeArrowheads="1"/>
          </p:cNvPicPr>
          <p:nvPr/>
        </p:nvPicPr>
        <p:blipFill>
          <a:blip r:embed="rId3"/>
          <a:srcRect/>
          <a:stretch>
            <a:fillRect/>
          </a:stretch>
        </p:blipFill>
        <p:spPr bwMode="auto">
          <a:xfrm>
            <a:off x="2362200" y="2590800"/>
            <a:ext cx="4667250" cy="345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457200" y="457200"/>
            <a:ext cx="8229600" cy="1354217"/>
          </a:xfrm>
          <a:prstGeom prst="rect">
            <a:avLst/>
          </a:prstGeom>
          <a:noFill/>
          <a:ln w="9525">
            <a:noFill/>
            <a:miter lim="800000"/>
            <a:headEnd/>
            <a:tailEnd/>
          </a:ln>
        </p:spPr>
        <p:txBody>
          <a:bodyPr>
            <a:prstTxWarp prst="textNoShape">
              <a:avLst/>
            </a:prstTxWarp>
            <a:spAutoFit/>
          </a:bodyPr>
          <a:lstStyle/>
          <a:p>
            <a:r>
              <a:rPr lang="en-US" sz="2800" b="1" u="sng" dirty="0">
                <a:latin typeface="Baskerville Semibold" charset="0"/>
                <a:ea typeface="Times New Roman" charset="0"/>
                <a:cs typeface="Times New Roman" charset="0"/>
              </a:rPr>
              <a:t>Fixed interval schedule</a:t>
            </a:r>
            <a:r>
              <a:rPr lang="en-US" sz="2800" dirty="0">
                <a:ea typeface="Times New Roman" charset="0"/>
                <a:cs typeface="Times New Roman" charset="0"/>
              </a:rPr>
              <a:t> </a:t>
            </a:r>
            <a:r>
              <a:rPr lang="en-US" sz="2600" dirty="0">
                <a:ea typeface="Times New Roman" charset="0"/>
                <a:cs typeface="Times New Roman" charset="0"/>
              </a:rPr>
              <a:t>is when the reinforcement is received after a fixed amount of time has </a:t>
            </a:r>
            <a:r>
              <a:rPr lang="en-US" sz="2600" dirty="0" smtClean="0">
                <a:ea typeface="Times New Roman" charset="0"/>
                <a:cs typeface="Times New Roman" charset="0"/>
              </a:rPr>
              <a:t>passed.  </a:t>
            </a:r>
            <a:r>
              <a:rPr lang="en-US" sz="2600" dirty="0">
                <a:ea typeface="Times New Roman" charset="0"/>
                <a:cs typeface="Times New Roman" charset="0"/>
              </a:rPr>
              <a:t>Ex. You get allowance every other Friday.</a:t>
            </a:r>
            <a:r>
              <a:rPr lang="en-US" sz="2800" dirty="0"/>
              <a:t> </a:t>
            </a:r>
          </a:p>
        </p:txBody>
      </p:sp>
      <p:pic>
        <p:nvPicPr>
          <p:cNvPr id="96259" name="Picture 2" descr="Picture 1.png"/>
          <p:cNvPicPr>
            <a:picLocks noChangeAspect="1"/>
          </p:cNvPicPr>
          <p:nvPr/>
        </p:nvPicPr>
        <p:blipFill>
          <a:blip r:embed="rId3"/>
          <a:srcRect/>
          <a:stretch>
            <a:fillRect/>
          </a:stretch>
        </p:blipFill>
        <p:spPr bwMode="auto">
          <a:xfrm>
            <a:off x="0" y="2667000"/>
            <a:ext cx="91440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228600"/>
            <a:ext cx="8397875" cy="1982788"/>
          </a:xfrm>
          <a:prstGeom prst="rect">
            <a:avLst/>
          </a:prstGeom>
          <a:noFill/>
          <a:ln w="9525">
            <a:noFill/>
            <a:miter lim="800000"/>
            <a:headEnd/>
            <a:tailEnd/>
          </a:ln>
        </p:spPr>
        <p:txBody>
          <a:bodyPr>
            <a:prstTxWarp prst="textNoShape">
              <a:avLst/>
            </a:prstTxWarp>
            <a:spAutoFit/>
          </a:bodyPr>
          <a:lstStyle/>
          <a:p>
            <a:pPr algn="ctr"/>
            <a:r>
              <a:rPr lang="en-US" sz="4000" b="1" u="sng" dirty="0">
                <a:latin typeface="Baskerville Semibold" charset="0"/>
                <a:ea typeface="Times New Roman" charset="0"/>
                <a:cs typeface="Times New Roman" charset="0"/>
              </a:rPr>
              <a:t>Classical Conditioning</a:t>
            </a:r>
            <a:endParaRPr lang="en-US" sz="4000" b="1" u="sng" dirty="0">
              <a:ea typeface="Times New Roman" charset="0"/>
              <a:cs typeface="Times New Roman" charset="0"/>
            </a:endParaRPr>
          </a:p>
          <a:p>
            <a:pPr algn="ctr"/>
            <a:r>
              <a:rPr lang="en-US" sz="2800" b="1" dirty="0">
                <a:ea typeface="Times New Roman" charset="0"/>
                <a:cs typeface="Times New Roman" charset="0"/>
              </a:rPr>
              <a:t>Ivan Pavlov’s </a:t>
            </a:r>
            <a:r>
              <a:rPr lang="en-US" sz="2800" i="1" dirty="0">
                <a:ea typeface="Times New Roman" charset="0"/>
                <a:cs typeface="Times New Roman" charset="0"/>
              </a:rPr>
              <a:t>method of conditioning in which associations are made between a natural stimulus and a learned, neutral stimulus.</a:t>
            </a:r>
            <a:r>
              <a:rPr lang="en-US" sz="2800" i="1" dirty="0"/>
              <a:t> </a:t>
            </a:r>
          </a:p>
        </p:txBody>
      </p:sp>
      <p:pic>
        <p:nvPicPr>
          <p:cNvPr id="11272" name="Picture 8" descr="PAVLOV"/>
          <p:cNvPicPr>
            <a:picLocks noChangeAspect="1" noChangeArrowheads="1"/>
          </p:cNvPicPr>
          <p:nvPr/>
        </p:nvPicPr>
        <p:blipFill>
          <a:blip r:embed="rId3"/>
          <a:srcRect/>
          <a:stretch>
            <a:fillRect/>
          </a:stretch>
        </p:blipFill>
        <p:spPr bwMode="auto">
          <a:xfrm>
            <a:off x="2623576" y="2420710"/>
            <a:ext cx="4248150" cy="424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2000"/>
                                  </p:stCondLst>
                                  <p:childTnLst>
                                    <p:set>
                                      <p:cBhvr>
                                        <p:cTn id="6" dur="1" fill="hold">
                                          <p:stCondLst>
                                            <p:cond delay="0"/>
                                          </p:stCondLst>
                                        </p:cTn>
                                        <p:tgtEl>
                                          <p:spTgt spid="11272"/>
                                        </p:tgtEl>
                                        <p:attrNameLst>
                                          <p:attrName>style.visibility</p:attrName>
                                        </p:attrNameLst>
                                      </p:cBhvr>
                                      <p:to>
                                        <p:strVal val="visible"/>
                                      </p:to>
                                    </p:set>
                                    <p:animEffect transition="in" filter="diamond(in)">
                                      <p:cBhvr>
                                        <p:cTn id="7"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ChangeArrowheads="1"/>
          </p:cNvSpPr>
          <p:nvPr/>
        </p:nvSpPr>
        <p:spPr bwMode="auto">
          <a:xfrm>
            <a:off x="622013" y="190480"/>
            <a:ext cx="7772400" cy="1723549"/>
          </a:xfrm>
          <a:prstGeom prst="rect">
            <a:avLst/>
          </a:prstGeom>
          <a:noFill/>
          <a:ln w="9525">
            <a:noFill/>
            <a:miter lim="800000"/>
            <a:headEnd/>
            <a:tailEnd/>
          </a:ln>
        </p:spPr>
        <p:txBody>
          <a:bodyPr anchor="ctr">
            <a:prstTxWarp prst="textNoShape">
              <a:avLst/>
            </a:prstTxWarp>
            <a:spAutoFit/>
          </a:bodyPr>
          <a:lstStyle/>
          <a:p>
            <a:r>
              <a:rPr lang="en-US" sz="2800" b="1" u="sng" dirty="0">
                <a:latin typeface="Baskerville Semibold" charset="0"/>
              </a:rPr>
              <a:t>Shaping</a:t>
            </a:r>
            <a:r>
              <a:rPr lang="en-US" sz="2800" dirty="0"/>
              <a:t> </a:t>
            </a:r>
            <a:r>
              <a:rPr lang="en-US" sz="2600" dirty="0"/>
              <a:t>is the process of gradually refining a response by successively reinforcing closer versions of it.</a:t>
            </a:r>
            <a:r>
              <a:rPr lang="en-US" sz="2600" dirty="0" smtClean="0"/>
              <a:t> (teach animals </a:t>
            </a:r>
            <a:r>
              <a:rPr lang="en-US" sz="2600" dirty="0" err="1" smtClean="0"/>
              <a:t>tricks)(learn</a:t>
            </a:r>
            <a:r>
              <a:rPr lang="en-US" sz="2600" dirty="0" smtClean="0"/>
              <a:t> a new skill)</a:t>
            </a:r>
            <a:endParaRPr lang="en-US" sz="2800" dirty="0"/>
          </a:p>
        </p:txBody>
      </p:sp>
      <p:pic>
        <p:nvPicPr>
          <p:cNvPr id="5" name="Picture 4" descr="Picture 6.png"/>
          <p:cNvPicPr>
            <a:picLocks noChangeAspect="1"/>
          </p:cNvPicPr>
          <p:nvPr/>
        </p:nvPicPr>
        <p:blipFill>
          <a:blip r:embed="rId3"/>
          <a:stretch>
            <a:fillRect/>
          </a:stretch>
        </p:blipFill>
        <p:spPr>
          <a:xfrm>
            <a:off x="2192830" y="2385774"/>
            <a:ext cx="5028571" cy="39238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381000"/>
            <a:ext cx="7772400" cy="1312863"/>
          </a:xfrm>
          <a:prstGeom prst="rect">
            <a:avLst/>
          </a:prstGeom>
          <a:noFill/>
          <a:ln w="9525">
            <a:noFill/>
            <a:miter lim="800000"/>
            <a:headEnd/>
            <a:tailEnd/>
          </a:ln>
        </p:spPr>
        <p:txBody>
          <a:bodyPr>
            <a:prstTxWarp prst="textNoShape">
              <a:avLst/>
            </a:prstTxWarp>
            <a:spAutoFit/>
          </a:bodyPr>
          <a:lstStyle/>
          <a:p>
            <a:r>
              <a:rPr lang="en-US" sz="2800" b="1" u="sng" dirty="0">
                <a:latin typeface="Baskerville Semibold" charset="0"/>
                <a:ea typeface="Times New Roman" charset="0"/>
                <a:cs typeface="Times New Roman" charset="0"/>
              </a:rPr>
              <a:t>Negative reinforcement</a:t>
            </a:r>
            <a:r>
              <a:rPr lang="en-US" sz="2800" dirty="0">
                <a:ea typeface="Times New Roman" charset="0"/>
                <a:cs typeface="Times New Roman" charset="0"/>
              </a:rPr>
              <a:t> </a:t>
            </a:r>
            <a:r>
              <a:rPr lang="en-US" sz="2600" dirty="0">
                <a:ea typeface="Times New Roman" charset="0"/>
                <a:cs typeface="Times New Roman" charset="0"/>
              </a:rPr>
              <a:t>is when something that is unpleasant is stopped or taken away when something is done</a:t>
            </a:r>
            <a:r>
              <a:rPr lang="en-US" sz="2800" dirty="0"/>
              <a:t> </a:t>
            </a:r>
          </a:p>
        </p:txBody>
      </p:sp>
      <p:sp>
        <p:nvSpPr>
          <p:cNvPr id="21507" name="Text Box 3"/>
          <p:cNvSpPr txBox="1">
            <a:spLocks noChangeArrowheads="1"/>
          </p:cNvSpPr>
          <p:nvPr/>
        </p:nvSpPr>
        <p:spPr bwMode="auto">
          <a:xfrm>
            <a:off x="685800" y="4724400"/>
            <a:ext cx="8016875" cy="1038225"/>
          </a:xfrm>
          <a:prstGeom prst="rect">
            <a:avLst/>
          </a:prstGeom>
          <a:noFill/>
          <a:ln w="9525">
            <a:noFill/>
            <a:miter lim="800000"/>
            <a:headEnd/>
            <a:tailEnd/>
          </a:ln>
        </p:spPr>
        <p:txBody>
          <a:bodyPr>
            <a:prstTxWarp prst="textNoShape">
              <a:avLst/>
            </a:prstTxWarp>
            <a:spAutoFit/>
          </a:bodyPr>
          <a:lstStyle/>
          <a:p>
            <a:pPr algn="ctr"/>
            <a:r>
              <a:rPr lang="en-US" sz="3600" b="1" u="sng" dirty="0">
                <a:solidFill>
                  <a:schemeClr val="accent2"/>
                </a:solidFill>
                <a:ea typeface="Times New Roman" charset="0"/>
                <a:cs typeface="Times New Roman" charset="0"/>
              </a:rPr>
              <a:t>Reinforcement</a:t>
            </a:r>
            <a:r>
              <a:rPr lang="en-US" sz="2600" dirty="0">
                <a:ea typeface="Times New Roman" charset="0"/>
                <a:cs typeface="Times New Roman" charset="0"/>
              </a:rPr>
              <a:t> always </a:t>
            </a:r>
            <a:r>
              <a:rPr lang="en-US" sz="3600" b="1" u="sng" dirty="0">
                <a:solidFill>
                  <a:schemeClr val="accent2"/>
                </a:solidFill>
                <a:ea typeface="Times New Roman" charset="0"/>
                <a:cs typeface="Times New Roman" charset="0"/>
              </a:rPr>
              <a:t>strengthens</a:t>
            </a:r>
            <a:r>
              <a:rPr lang="en-US" sz="2600" dirty="0">
                <a:ea typeface="Times New Roman" charset="0"/>
                <a:cs typeface="Times New Roman" charset="0"/>
              </a:rPr>
              <a:t> a response, rather than weakening it.</a:t>
            </a:r>
            <a:r>
              <a:rPr lang="en-US" sz="2800" dirty="0"/>
              <a:t> </a:t>
            </a:r>
          </a:p>
        </p:txBody>
      </p:sp>
      <p:pic>
        <p:nvPicPr>
          <p:cNvPr id="6" name="Picture 5"/>
          <p:cNvPicPr>
            <a:picLocks noChangeAspect="1"/>
          </p:cNvPicPr>
          <p:nvPr/>
        </p:nvPicPr>
        <p:blipFill>
          <a:blip r:embed="rId3"/>
          <a:srcRect/>
          <a:stretch>
            <a:fillRect/>
          </a:stretch>
        </p:blipFill>
        <p:spPr bwMode="auto">
          <a:xfrm>
            <a:off x="381000" y="2362200"/>
            <a:ext cx="2547938" cy="1676400"/>
          </a:xfrm>
          <a:prstGeom prst="rect">
            <a:avLst/>
          </a:prstGeom>
          <a:noFill/>
          <a:ln w="9525">
            <a:noFill/>
            <a:miter lim="800000"/>
            <a:headEnd/>
            <a:tailEnd/>
          </a:ln>
        </p:spPr>
      </p:pic>
      <p:pic>
        <p:nvPicPr>
          <p:cNvPr id="7" name="Picture 6"/>
          <p:cNvPicPr>
            <a:picLocks noChangeAspect="1"/>
          </p:cNvPicPr>
          <p:nvPr/>
        </p:nvPicPr>
        <p:blipFill>
          <a:blip r:embed="rId4"/>
          <a:srcRect/>
          <a:stretch>
            <a:fillRect/>
          </a:stretch>
        </p:blipFill>
        <p:spPr bwMode="auto">
          <a:xfrm>
            <a:off x="5638800" y="1981200"/>
            <a:ext cx="3187700" cy="2120900"/>
          </a:xfrm>
          <a:prstGeom prst="rect">
            <a:avLst/>
          </a:prstGeom>
          <a:noFill/>
          <a:ln w="9525">
            <a:noFill/>
            <a:miter lim="800000"/>
            <a:headEnd/>
            <a:tailEnd/>
          </a:ln>
        </p:spPr>
      </p:pic>
      <p:sp>
        <p:nvSpPr>
          <p:cNvPr id="8" name="TextBox 7"/>
          <p:cNvSpPr txBox="1">
            <a:spLocks noChangeArrowheads="1"/>
          </p:cNvSpPr>
          <p:nvPr/>
        </p:nvSpPr>
        <p:spPr bwMode="auto">
          <a:xfrm>
            <a:off x="3124200" y="1905000"/>
            <a:ext cx="2286000" cy="2308225"/>
          </a:xfrm>
          <a:prstGeom prst="rect">
            <a:avLst/>
          </a:prstGeom>
          <a:noFill/>
          <a:ln w="9525">
            <a:noFill/>
            <a:miter lim="800000"/>
            <a:headEnd/>
            <a:tailEnd/>
          </a:ln>
        </p:spPr>
        <p:txBody>
          <a:bodyPr>
            <a:prstTxWarp prst="textNoShape">
              <a:avLst/>
            </a:prstTxWarp>
            <a:spAutoFit/>
          </a:bodyPr>
          <a:lstStyle/>
          <a:p>
            <a:pPr algn="ctr"/>
            <a:r>
              <a:rPr lang="en-US" dirty="0"/>
              <a:t>Headache stops when you take Tylenol so you strengthened the behavior of taking Tylenol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3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1507"/>
                                        </p:tgtEl>
                                        <p:attrNameLst>
                                          <p:attrName>style.visibility</p:attrName>
                                        </p:attrNameLst>
                                      </p:cBhvr>
                                      <p:to>
                                        <p:strVal val="visible"/>
                                      </p:to>
                                    </p:set>
                                    <p:anim calcmode="lin" valueType="num">
                                      <p:cBhvr>
                                        <p:cTn id="18" dur="500" fill="hold"/>
                                        <p:tgtEl>
                                          <p:spTgt spid="21507"/>
                                        </p:tgtEl>
                                        <p:attrNameLst>
                                          <p:attrName>ppt_w</p:attrName>
                                        </p:attrNameLst>
                                      </p:cBhvr>
                                      <p:tavLst>
                                        <p:tav tm="0">
                                          <p:val>
                                            <p:fltVal val="0"/>
                                          </p:val>
                                        </p:tav>
                                        <p:tav tm="100000">
                                          <p:val>
                                            <p:strVal val="#ppt_w"/>
                                          </p:val>
                                        </p:tav>
                                      </p:tavLst>
                                    </p:anim>
                                    <p:anim calcmode="lin" valueType="num">
                                      <p:cBhvr>
                                        <p:cTn id="19"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381000"/>
            <a:ext cx="7772400" cy="923330"/>
          </a:xfrm>
          <a:prstGeom prst="rect">
            <a:avLst/>
          </a:prstGeom>
          <a:noFill/>
          <a:ln w="9525">
            <a:noFill/>
            <a:miter lim="800000"/>
            <a:headEnd/>
            <a:tailEnd/>
          </a:ln>
        </p:spPr>
        <p:txBody>
          <a:bodyPr>
            <a:prstTxWarp prst="textNoShape">
              <a:avLst/>
            </a:prstTxWarp>
            <a:spAutoFit/>
          </a:bodyPr>
          <a:lstStyle/>
          <a:p>
            <a:r>
              <a:rPr lang="en-US" sz="2800" dirty="0" smtClean="0">
                <a:latin typeface="Baskerville Semibold" charset="0"/>
                <a:ea typeface="Times New Roman" charset="0"/>
                <a:cs typeface="Times New Roman" charset="0"/>
              </a:rPr>
              <a:t>Punishment </a:t>
            </a:r>
            <a:r>
              <a:rPr lang="en-US" sz="2600" dirty="0" smtClean="0">
                <a:ea typeface="Times New Roman" charset="0"/>
                <a:cs typeface="Times New Roman" charset="0"/>
              </a:rPr>
              <a:t>involves decreasing the frequency of a behavior.</a:t>
            </a:r>
            <a:endParaRPr lang="en-US" sz="2800" dirty="0"/>
          </a:p>
        </p:txBody>
      </p:sp>
      <p:sp>
        <p:nvSpPr>
          <p:cNvPr id="21507" name="Text Box 3"/>
          <p:cNvSpPr txBox="1">
            <a:spLocks noChangeArrowheads="1"/>
          </p:cNvSpPr>
          <p:nvPr/>
        </p:nvSpPr>
        <p:spPr bwMode="auto">
          <a:xfrm>
            <a:off x="685800" y="2458815"/>
            <a:ext cx="8016875" cy="1077218"/>
          </a:xfrm>
          <a:prstGeom prst="rect">
            <a:avLst/>
          </a:prstGeom>
          <a:noFill/>
          <a:ln w="9525">
            <a:noFill/>
            <a:miter lim="800000"/>
            <a:headEnd/>
            <a:tailEnd/>
          </a:ln>
        </p:spPr>
        <p:txBody>
          <a:bodyPr>
            <a:prstTxWarp prst="textNoShape">
              <a:avLst/>
            </a:prstTxWarp>
            <a:spAutoFit/>
          </a:bodyPr>
          <a:lstStyle/>
          <a:p>
            <a:pPr algn="ctr"/>
            <a:r>
              <a:rPr lang="en-US" sz="3600" b="1" u="sng" dirty="0" smtClean="0">
                <a:solidFill>
                  <a:schemeClr val="accent2"/>
                </a:solidFill>
                <a:ea typeface="Times New Roman" charset="0"/>
                <a:cs typeface="Times New Roman" charset="0"/>
              </a:rPr>
              <a:t>Punishment</a:t>
            </a:r>
            <a:r>
              <a:rPr lang="en-US" sz="2600" dirty="0" smtClean="0">
                <a:ea typeface="Times New Roman" charset="0"/>
                <a:cs typeface="Times New Roman" charset="0"/>
              </a:rPr>
              <a:t> </a:t>
            </a:r>
            <a:r>
              <a:rPr lang="en-US" sz="2600" dirty="0">
                <a:ea typeface="Times New Roman" charset="0"/>
                <a:cs typeface="Times New Roman" charset="0"/>
              </a:rPr>
              <a:t>always</a:t>
            </a:r>
            <a:r>
              <a:rPr lang="en-US" sz="2600" dirty="0" smtClean="0">
                <a:ea typeface="Times New Roman" charset="0"/>
                <a:cs typeface="Times New Roman" charset="0"/>
              </a:rPr>
              <a:t> </a:t>
            </a:r>
            <a:r>
              <a:rPr lang="en-US" sz="3600" b="1" u="sng" dirty="0" smtClean="0">
                <a:solidFill>
                  <a:schemeClr val="accent2"/>
                </a:solidFill>
                <a:ea typeface="Times New Roman" charset="0"/>
                <a:cs typeface="Times New Roman" charset="0"/>
              </a:rPr>
              <a:t>weakens</a:t>
            </a:r>
            <a:r>
              <a:rPr lang="en-US" sz="2600" dirty="0" smtClean="0">
                <a:ea typeface="Times New Roman" charset="0"/>
                <a:cs typeface="Times New Roman" charset="0"/>
              </a:rPr>
              <a:t> </a:t>
            </a:r>
            <a:r>
              <a:rPr lang="en-US" sz="2600" dirty="0">
                <a:ea typeface="Times New Roman" charset="0"/>
                <a:cs typeface="Times New Roman" charset="0"/>
              </a:rPr>
              <a:t>a response, rather than</a:t>
            </a:r>
            <a:r>
              <a:rPr lang="en-US" sz="2600" dirty="0" smtClean="0">
                <a:ea typeface="Times New Roman" charset="0"/>
                <a:cs typeface="Times New Roman" charset="0"/>
              </a:rPr>
              <a:t> strengthening </a:t>
            </a:r>
            <a:r>
              <a:rPr lang="en-US" sz="2600" dirty="0">
                <a:ea typeface="Times New Roman" charset="0"/>
                <a:cs typeface="Times New Roman" charset="0"/>
              </a:rPr>
              <a:t>it.</a:t>
            </a:r>
            <a:r>
              <a:rPr lang="en-US" sz="2800"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228600"/>
          <a:ext cx="8610600" cy="6400800"/>
        </p:xfrm>
        <a:graphic>
          <a:graphicData uri="http://schemas.openxmlformats.org/drawingml/2006/table">
            <a:tbl>
              <a:tblPr/>
              <a:tblGrid>
                <a:gridCol w="2870200"/>
                <a:gridCol w="2870200"/>
                <a:gridCol w="2870200"/>
              </a:tblGrid>
              <a:tr h="660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Times New Roman" pitchFamily="-106"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06" charset="0"/>
                        </a:rPr>
                        <a:t>POSITIVE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06" charset="0"/>
                        </a:rPr>
                        <a:t>(ADDED)</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06" charset="0"/>
                        </a:rPr>
                        <a:t>NEGATIVE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06" charset="0"/>
                        </a:rPr>
                        <a:t>(SUBTRACTED)</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717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06"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06"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06"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06" charset="0"/>
                        </a:rPr>
                        <a:t>REINFORCEMENT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06" charset="0"/>
                        </a:rPr>
                        <a:t>(STRENGTHENS)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06"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Clean the house and earn $5</a:t>
                      </a:r>
                    </a:p>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a coach pats you on the back after a good play</a:t>
                      </a:r>
                    </a:p>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a paycheck for working</a:t>
                      </a:r>
                    </a:p>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$10 for getting an “A” on your report card</a:t>
                      </a:r>
                    </a:p>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Senior privilege for maintaining good grades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You buy your child ice cream so they stop nagging</a:t>
                      </a:r>
                    </a:p>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You leave early for school to avoid traffic</a:t>
                      </a:r>
                    </a:p>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You take Tylenol to remove back pain</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r>
              <a:tr h="3022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06"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06"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06"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06"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06" charset="0"/>
                        </a:rPr>
                        <a:t>PUNISHMENT (WEAKENS)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You get your mouth washed out with soap when you curse</a:t>
                      </a:r>
                    </a:p>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Touch and hot stove and get burned</a:t>
                      </a:r>
                    </a:p>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Getting a ticket for speeding</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You lose your driving privileges for breaking curfew</a:t>
                      </a:r>
                    </a:p>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Time out, or the loss of freedom to combat bad behavior</a:t>
                      </a:r>
                    </a:p>
                    <a:p>
                      <a:pPr marL="0" marR="0" lvl="0" indent="0" algn="l" defTabSz="457200" rtl="0" eaLnBrk="1" fontAlgn="base" latinLnBrk="0" hangingPunct="1">
                        <a:lnSpc>
                          <a:spcPct val="100000"/>
                        </a:lnSpc>
                        <a:spcBef>
                          <a:spcPct val="0"/>
                        </a:spcBef>
                        <a:spcAft>
                          <a:spcPct val="0"/>
                        </a:spcAft>
                        <a:buClrTx/>
                        <a:buSzTx/>
                        <a:buFont typeface="Arial" pitchFamily="-106" charset="0"/>
                        <a:buChar char="•"/>
                        <a:tabLst/>
                      </a:pPr>
                      <a:r>
                        <a:rPr kumimoji="0" lang="en-US" sz="1800" b="0" i="0" u="none" strike="noStrike" cap="none" normalizeH="0" baseline="0" smtClean="0">
                          <a:ln>
                            <a:noFill/>
                          </a:ln>
                          <a:solidFill>
                            <a:srgbClr val="000000"/>
                          </a:solidFill>
                          <a:effectLst/>
                          <a:latin typeface="Times New Roman" pitchFamily="-106" charset="0"/>
                        </a:rPr>
                        <a:t> You pay money for a speeding ticket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228600"/>
            <a:ext cx="8397875" cy="2000548"/>
          </a:xfrm>
          <a:prstGeom prst="rect">
            <a:avLst/>
          </a:prstGeom>
          <a:noFill/>
          <a:ln w="9525">
            <a:noFill/>
            <a:miter lim="800000"/>
            <a:headEnd/>
            <a:tailEnd/>
          </a:ln>
        </p:spPr>
        <p:txBody>
          <a:bodyPr>
            <a:prstTxWarp prst="textNoShape">
              <a:avLst/>
            </a:prstTxWarp>
            <a:spAutoFit/>
          </a:bodyPr>
          <a:lstStyle/>
          <a:p>
            <a:pPr algn="ctr"/>
            <a:r>
              <a:rPr lang="en-US" sz="4000" b="1" u="sng" dirty="0" smtClean="0">
                <a:latin typeface="Baskerville Semibold" charset="0"/>
                <a:ea typeface="Times New Roman" charset="0"/>
                <a:cs typeface="Times New Roman" charset="0"/>
              </a:rPr>
              <a:t>Social Learning</a:t>
            </a:r>
            <a:endParaRPr lang="en-US" sz="4000" b="1" u="sng" dirty="0" smtClean="0">
              <a:ea typeface="Times New Roman" charset="0"/>
              <a:cs typeface="Times New Roman" charset="0"/>
            </a:endParaRPr>
          </a:p>
          <a:p>
            <a:pPr algn="ctr"/>
            <a:r>
              <a:rPr lang="en-US" sz="2800" dirty="0" smtClean="0">
                <a:ea typeface="Times New Roman" charset="0"/>
                <a:cs typeface="Times New Roman" charset="0"/>
              </a:rPr>
              <a:t>The process of altering behavior by observing and imitating others. Includes cognitive learning &amp; Modeling</a:t>
            </a:r>
            <a:endParaRPr lang="en-US" sz="2800" i="1" dirty="0"/>
          </a:p>
        </p:txBody>
      </p:sp>
      <p:sp>
        <p:nvSpPr>
          <p:cNvPr id="3" name="TextBox 2"/>
          <p:cNvSpPr txBox="1"/>
          <p:nvPr/>
        </p:nvSpPr>
        <p:spPr>
          <a:xfrm>
            <a:off x="635047" y="2623082"/>
            <a:ext cx="7863535" cy="1200328"/>
          </a:xfrm>
          <a:prstGeom prst="rect">
            <a:avLst/>
          </a:prstGeom>
          <a:noFill/>
        </p:spPr>
        <p:txBody>
          <a:bodyPr wrap="square" rtlCol="0">
            <a:spAutoFit/>
          </a:bodyPr>
          <a:lstStyle/>
          <a:p>
            <a:r>
              <a:rPr lang="en-US" sz="2400" b="1" u="sng" dirty="0" smtClean="0"/>
              <a:t>Cognitive Learning </a:t>
            </a:r>
            <a:r>
              <a:rPr lang="en-US" sz="2400" dirty="0" smtClean="0"/>
              <a:t>– involves mental process and may involve observation and imitation</a:t>
            </a:r>
          </a:p>
          <a:p>
            <a:pPr>
              <a:buFont typeface="Arial"/>
              <a:buChar char="•"/>
            </a:pPr>
            <a:r>
              <a:rPr lang="en-US" sz="2400" dirty="0" smtClean="0"/>
              <a:t> </a:t>
            </a:r>
            <a:r>
              <a:rPr lang="en-US" sz="2400" i="1" dirty="0" smtClean="0"/>
              <a:t>Cognitive Map </a:t>
            </a:r>
            <a:r>
              <a:rPr lang="en-US" sz="2400" dirty="0" smtClean="0"/>
              <a:t>– mental picture of a place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47" y="405299"/>
            <a:ext cx="7863535" cy="461665"/>
          </a:xfrm>
          <a:prstGeom prst="rect">
            <a:avLst/>
          </a:prstGeom>
          <a:noFill/>
        </p:spPr>
        <p:txBody>
          <a:bodyPr wrap="square" rtlCol="0">
            <a:spAutoFit/>
          </a:bodyPr>
          <a:lstStyle/>
          <a:p>
            <a:r>
              <a:rPr lang="en-US" sz="2400" b="1" u="sng" dirty="0" smtClean="0"/>
              <a:t>Modeling</a:t>
            </a:r>
            <a:r>
              <a:rPr lang="en-US" sz="2400" b="1" dirty="0" smtClean="0"/>
              <a:t> </a:t>
            </a:r>
            <a:r>
              <a:rPr lang="en-US" sz="2400" dirty="0" smtClean="0"/>
              <a:t>– learning by imitating/copying</a:t>
            </a:r>
            <a:endParaRPr lang="en-US" sz="2400" dirty="0"/>
          </a:p>
        </p:txBody>
      </p:sp>
      <p:sp>
        <p:nvSpPr>
          <p:cNvPr id="4" name="Text Box 2"/>
          <p:cNvSpPr txBox="1">
            <a:spLocks noChangeArrowheads="1"/>
          </p:cNvSpPr>
          <p:nvPr/>
        </p:nvSpPr>
        <p:spPr bwMode="auto">
          <a:xfrm>
            <a:off x="0" y="1121328"/>
            <a:ext cx="9144000" cy="641350"/>
          </a:xfrm>
          <a:prstGeom prst="rect">
            <a:avLst/>
          </a:prstGeom>
          <a:noFill/>
          <a:ln w="9525">
            <a:noFill/>
            <a:miter lim="800000"/>
            <a:headEnd/>
            <a:tailEnd/>
          </a:ln>
        </p:spPr>
        <p:txBody>
          <a:bodyPr>
            <a:prstTxWarp prst="textNoShape">
              <a:avLst/>
            </a:prstTxWarp>
            <a:spAutoFit/>
          </a:bodyPr>
          <a:lstStyle/>
          <a:p>
            <a:pPr algn="ctr"/>
            <a:r>
              <a:rPr lang="en-US" sz="3600" dirty="0" err="1">
                <a:solidFill>
                  <a:schemeClr val="accent2"/>
                </a:solidFill>
              </a:rPr>
              <a:t>Bobo</a:t>
            </a:r>
            <a:r>
              <a:rPr lang="en-US" sz="3600" dirty="0">
                <a:solidFill>
                  <a:schemeClr val="accent2"/>
                </a:solidFill>
              </a:rPr>
              <a:t>-Doll Experiment</a:t>
            </a:r>
            <a:endParaRPr lang="en-US" dirty="0"/>
          </a:p>
        </p:txBody>
      </p:sp>
      <p:sp>
        <p:nvSpPr>
          <p:cNvPr id="5" name="Rectangle 4"/>
          <p:cNvSpPr>
            <a:spLocks noChangeArrowheads="1"/>
          </p:cNvSpPr>
          <p:nvPr/>
        </p:nvSpPr>
        <p:spPr bwMode="auto">
          <a:xfrm>
            <a:off x="457200" y="3242393"/>
            <a:ext cx="4379966" cy="2123658"/>
          </a:xfrm>
          <a:prstGeom prst="rect">
            <a:avLst/>
          </a:prstGeom>
          <a:noFill/>
          <a:ln w="9525">
            <a:noFill/>
            <a:miter lim="800000"/>
            <a:headEnd/>
            <a:tailEnd/>
          </a:ln>
        </p:spPr>
        <p:txBody>
          <a:bodyPr wrap="square" anchor="ctr">
            <a:prstTxWarp prst="textNoShape">
              <a:avLst/>
            </a:prstTxWarp>
            <a:spAutoFit/>
          </a:bodyPr>
          <a:lstStyle/>
          <a:p>
            <a:pPr>
              <a:buFont typeface="Symbol" charset="2"/>
              <a:buNone/>
              <a:tabLst>
                <a:tab pos="457200" algn="l"/>
              </a:tabLst>
            </a:pPr>
            <a:r>
              <a:rPr lang="en-US" sz="2600" dirty="0" err="1"/>
              <a:t>Bandura</a:t>
            </a:r>
            <a:r>
              <a:rPr lang="en-US" sz="2600" dirty="0" smtClean="0"/>
              <a:t> demonstrated </a:t>
            </a:r>
            <a:r>
              <a:rPr lang="en-US" sz="2600" dirty="0"/>
              <a:t>that children learn aggressive behaviors by watching an adult’s aggressive behaviors.</a:t>
            </a:r>
            <a:r>
              <a:rPr lang="en-US" sz="2800" dirty="0"/>
              <a:t> </a:t>
            </a:r>
          </a:p>
        </p:txBody>
      </p:sp>
      <p:pic>
        <p:nvPicPr>
          <p:cNvPr id="6" name="Picture 2"/>
          <p:cNvPicPr>
            <a:picLocks noChangeAspect="1"/>
          </p:cNvPicPr>
          <p:nvPr/>
        </p:nvPicPr>
        <p:blipFill>
          <a:blip r:embed="rId2"/>
          <a:srcRect/>
          <a:stretch>
            <a:fillRect/>
          </a:stretch>
        </p:blipFill>
        <p:spPr bwMode="auto">
          <a:xfrm>
            <a:off x="5029200" y="2070328"/>
            <a:ext cx="3727450" cy="4527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8"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amond(in)">
                                      <p:cBhvr>
                                        <p:cTn id="9" dur="2000"/>
                                        <p:tgtEl>
                                          <p:spTgt spid="5"/>
                                        </p:tgtEl>
                                      </p:cBhvr>
                                    </p:animEffect>
                                  </p:childTnLst>
                                </p:cTn>
                              </p:par>
                              <p:par>
                                <p:cTn id="10" presetID="1" presetClass="entr" presetSubtype="0"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228600"/>
            <a:ext cx="8397875" cy="2000548"/>
          </a:xfrm>
          <a:prstGeom prst="rect">
            <a:avLst/>
          </a:prstGeom>
          <a:noFill/>
          <a:ln w="9525">
            <a:noFill/>
            <a:miter lim="800000"/>
            <a:headEnd/>
            <a:tailEnd/>
          </a:ln>
        </p:spPr>
        <p:txBody>
          <a:bodyPr>
            <a:prstTxWarp prst="textNoShape">
              <a:avLst/>
            </a:prstTxWarp>
            <a:spAutoFit/>
          </a:bodyPr>
          <a:lstStyle/>
          <a:p>
            <a:pPr algn="ctr"/>
            <a:r>
              <a:rPr lang="en-US" sz="4000" b="1" u="sng" dirty="0" smtClean="0">
                <a:latin typeface="Baskerville Semibold" charset="0"/>
                <a:ea typeface="Times New Roman" charset="0"/>
                <a:cs typeface="Times New Roman" charset="0"/>
              </a:rPr>
              <a:t>TOKEN ECONOMY</a:t>
            </a:r>
            <a:endParaRPr lang="en-US" sz="4000" b="1" u="sng" dirty="0" smtClean="0">
              <a:ea typeface="Times New Roman" charset="0"/>
              <a:cs typeface="Times New Roman" charset="0"/>
            </a:endParaRPr>
          </a:p>
          <a:p>
            <a:pPr algn="ctr"/>
            <a:r>
              <a:rPr lang="en-US" sz="2800" dirty="0" smtClean="0">
                <a:ea typeface="Times New Roman" charset="0"/>
                <a:cs typeface="Times New Roman" charset="0"/>
              </a:rPr>
              <a:t>Desirable behavior is reinforced with valueless objects, which can be accumulated and exchanged for valued rewards</a:t>
            </a:r>
            <a:endParaRPr lang="en-US" sz="2800" i="1" dirty="0"/>
          </a:p>
        </p:txBody>
      </p:sp>
      <p:pic>
        <p:nvPicPr>
          <p:cNvPr id="4" name="Picture 3"/>
          <p:cNvPicPr>
            <a:picLocks noChangeAspect="1"/>
          </p:cNvPicPr>
          <p:nvPr/>
        </p:nvPicPr>
        <p:blipFill>
          <a:blip r:embed="rId2"/>
          <a:stretch>
            <a:fillRect/>
          </a:stretch>
        </p:blipFill>
        <p:spPr>
          <a:xfrm>
            <a:off x="2236926" y="2229148"/>
            <a:ext cx="4681032" cy="466905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png"/>
          <p:cNvPicPr>
            <a:picLocks noChangeAspect="1"/>
          </p:cNvPicPr>
          <p:nvPr/>
        </p:nvPicPr>
        <p:blipFill>
          <a:blip r:embed="rId2"/>
          <a:stretch>
            <a:fillRect/>
          </a:stretch>
        </p:blipFill>
        <p:spPr>
          <a:xfrm>
            <a:off x="1674341" y="0"/>
            <a:ext cx="5795318"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a:srcRect/>
          <a:stretch>
            <a:fillRect/>
          </a:stretch>
        </p:blipFill>
        <p:spPr bwMode="auto">
          <a:xfrm>
            <a:off x="381000" y="228600"/>
            <a:ext cx="8461375" cy="634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1000" y="457200"/>
            <a:ext cx="8534400" cy="1312863"/>
          </a:xfrm>
          <a:prstGeom prst="rect">
            <a:avLst/>
          </a:prstGeom>
          <a:noFill/>
          <a:ln w="9525">
            <a:noFill/>
            <a:miter lim="800000"/>
            <a:headEnd/>
            <a:tailEnd/>
          </a:ln>
        </p:spPr>
        <p:txBody>
          <a:bodyPr>
            <a:prstTxWarp prst="textNoShape">
              <a:avLst/>
            </a:prstTxWarp>
            <a:spAutoFit/>
          </a:bodyPr>
          <a:lstStyle/>
          <a:p>
            <a:r>
              <a:rPr lang="en-US" sz="2800" b="1" u="sng">
                <a:latin typeface="Baskerville Semibold" charset="0"/>
                <a:ea typeface="Times New Roman" charset="0"/>
                <a:cs typeface="Times New Roman" charset="0"/>
              </a:rPr>
              <a:t>Stimulus generalization</a:t>
            </a:r>
            <a:r>
              <a:rPr lang="en-US" sz="2800">
                <a:ea typeface="Times New Roman" charset="0"/>
                <a:cs typeface="Times New Roman" charset="0"/>
              </a:rPr>
              <a:t> </a:t>
            </a:r>
            <a:r>
              <a:rPr lang="en-US" sz="2600">
                <a:ea typeface="Times New Roman" charset="0"/>
                <a:cs typeface="Times New Roman" charset="0"/>
              </a:rPr>
              <a:t>occurs when a response spreads from one specific stimulus to other stimuli that resemble the original</a:t>
            </a:r>
            <a:r>
              <a:rPr lang="en-US" sz="2600"/>
              <a:t> (responding to any bell sound, no matter what pitch)</a:t>
            </a:r>
            <a:endParaRPr lang="en-US" sz="2800"/>
          </a:p>
        </p:txBody>
      </p:sp>
      <p:pic>
        <p:nvPicPr>
          <p:cNvPr id="15364" name="Picture 4" descr="bell2">
            <a:hlinkClick r:id="rId3"/>
          </p:cNvPr>
          <p:cNvPicPr>
            <a:picLocks noChangeAspect="1" noChangeArrowheads="1"/>
          </p:cNvPicPr>
          <p:nvPr/>
        </p:nvPicPr>
        <p:blipFill>
          <a:blip r:embed="rId4"/>
          <a:srcRect/>
          <a:stretch>
            <a:fillRect/>
          </a:stretch>
        </p:blipFill>
        <p:spPr bwMode="auto">
          <a:xfrm>
            <a:off x="3810000" y="2743200"/>
            <a:ext cx="1770063" cy="2114550"/>
          </a:xfrm>
          <a:prstGeom prst="rect">
            <a:avLst/>
          </a:prstGeom>
          <a:noFill/>
          <a:ln w="9525">
            <a:noFill/>
            <a:miter lim="800000"/>
            <a:headEnd/>
            <a:tailEnd/>
          </a:ln>
        </p:spPr>
      </p:pic>
      <p:pic>
        <p:nvPicPr>
          <p:cNvPr id="15365" name="Picture 5" descr="NS"/>
          <p:cNvPicPr>
            <a:picLocks noChangeAspect="1" noChangeArrowheads="1"/>
          </p:cNvPicPr>
          <p:nvPr/>
        </p:nvPicPr>
        <p:blipFill>
          <a:blip r:embed="rId5"/>
          <a:srcRect/>
          <a:stretch>
            <a:fillRect/>
          </a:stretch>
        </p:blipFill>
        <p:spPr bwMode="auto">
          <a:xfrm>
            <a:off x="533400" y="2743200"/>
            <a:ext cx="2209800" cy="2349500"/>
          </a:xfrm>
          <a:prstGeom prst="rect">
            <a:avLst/>
          </a:prstGeom>
          <a:noFill/>
          <a:ln w="9525">
            <a:noFill/>
            <a:miter lim="800000"/>
            <a:headEnd/>
            <a:tailEnd/>
          </a:ln>
        </p:spPr>
      </p:pic>
      <p:pic>
        <p:nvPicPr>
          <p:cNvPr id="15367" name="Picture 7" descr="bell_prygov2"/>
          <p:cNvPicPr>
            <a:picLocks noChangeAspect="1" noChangeArrowheads="1"/>
          </p:cNvPicPr>
          <p:nvPr/>
        </p:nvPicPr>
        <p:blipFill>
          <a:blip r:embed="rId6"/>
          <a:srcRect/>
          <a:stretch>
            <a:fillRect/>
          </a:stretch>
        </p:blipFill>
        <p:spPr bwMode="auto">
          <a:xfrm>
            <a:off x="6477000" y="2743200"/>
            <a:ext cx="1927225" cy="219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400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500" fill="hold"/>
                                        <p:tgtEl>
                                          <p:spTgt spid="15365"/>
                                        </p:tgtEl>
                                        <p:attrNameLst>
                                          <p:attrName>ppt_w</p:attrName>
                                        </p:attrNameLst>
                                      </p:cBhvr>
                                      <p:tavLst>
                                        <p:tav tm="0">
                                          <p:val>
                                            <p:fltVal val="0"/>
                                          </p:val>
                                        </p:tav>
                                        <p:tav tm="100000">
                                          <p:val>
                                            <p:strVal val="#ppt_w"/>
                                          </p:val>
                                        </p:tav>
                                      </p:tavLst>
                                    </p:anim>
                                    <p:anim calcmode="lin" valueType="num">
                                      <p:cBhvr>
                                        <p:cTn id="8" dur="500" fill="hold"/>
                                        <p:tgtEl>
                                          <p:spTgt spid="15365"/>
                                        </p:tgtEl>
                                        <p:attrNameLst>
                                          <p:attrName>ppt_h</p:attrName>
                                        </p:attrNameLst>
                                      </p:cBhvr>
                                      <p:tavLst>
                                        <p:tav tm="0">
                                          <p:val>
                                            <p:strVal val="#ppt_h"/>
                                          </p:val>
                                        </p:tav>
                                        <p:tav tm="100000">
                                          <p:val>
                                            <p:strVal val="#ppt_h"/>
                                          </p:val>
                                        </p:tav>
                                      </p:tavLst>
                                    </p:anim>
                                  </p:childTnLst>
                                </p:cTn>
                              </p:par>
                            </p:childTnLst>
                          </p:cTn>
                        </p:par>
                        <p:par>
                          <p:cTn id="9" fill="hold">
                            <p:stCondLst>
                              <p:cond delay="4500"/>
                            </p:stCondLst>
                            <p:childTnLst>
                              <p:par>
                                <p:cTn id="10" presetID="17" presetClass="entr" presetSubtype="10" fill="hold" nodeType="after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p:cTn id="12" dur="1000" fill="hold"/>
                                        <p:tgtEl>
                                          <p:spTgt spid="15364"/>
                                        </p:tgtEl>
                                        <p:attrNameLst>
                                          <p:attrName>ppt_w</p:attrName>
                                        </p:attrNameLst>
                                      </p:cBhvr>
                                      <p:tavLst>
                                        <p:tav tm="0">
                                          <p:val>
                                            <p:fltVal val="0"/>
                                          </p:val>
                                        </p:tav>
                                        <p:tav tm="100000">
                                          <p:val>
                                            <p:strVal val="#ppt_w"/>
                                          </p:val>
                                        </p:tav>
                                      </p:tavLst>
                                    </p:anim>
                                    <p:anim calcmode="lin" valueType="num">
                                      <p:cBhvr>
                                        <p:cTn id="13" dur="1000" fill="hold"/>
                                        <p:tgtEl>
                                          <p:spTgt spid="15364"/>
                                        </p:tgtEl>
                                        <p:attrNameLst>
                                          <p:attrName>ppt_h</p:attrName>
                                        </p:attrNameLst>
                                      </p:cBhvr>
                                      <p:tavLst>
                                        <p:tav tm="0">
                                          <p:val>
                                            <p:strVal val="#ppt_h"/>
                                          </p:val>
                                        </p:tav>
                                        <p:tav tm="100000">
                                          <p:val>
                                            <p:strVal val="#ppt_h"/>
                                          </p:val>
                                        </p:tav>
                                      </p:tavLst>
                                    </p:anim>
                                  </p:childTnLst>
                                </p:cTn>
                              </p:par>
                            </p:childTnLst>
                          </p:cTn>
                        </p:par>
                        <p:par>
                          <p:cTn id="14" fill="hold">
                            <p:stCondLst>
                              <p:cond delay="5500"/>
                            </p:stCondLst>
                            <p:childTnLst>
                              <p:par>
                                <p:cTn id="15" presetID="17" presetClass="entr" presetSubtype="10" fill="hold" nodeType="afterEffect">
                                  <p:stCondLst>
                                    <p:cond delay="0"/>
                                  </p:stCondLst>
                                  <p:childTnLst>
                                    <p:set>
                                      <p:cBhvr>
                                        <p:cTn id="16" dur="1" fill="hold">
                                          <p:stCondLst>
                                            <p:cond delay="0"/>
                                          </p:stCondLst>
                                        </p:cTn>
                                        <p:tgtEl>
                                          <p:spTgt spid="15367"/>
                                        </p:tgtEl>
                                        <p:attrNameLst>
                                          <p:attrName>style.visibility</p:attrName>
                                        </p:attrNameLst>
                                      </p:cBhvr>
                                      <p:to>
                                        <p:strVal val="visible"/>
                                      </p:to>
                                    </p:set>
                                    <p:anim calcmode="lin" valueType="num">
                                      <p:cBhvr>
                                        <p:cTn id="17" dur="500" fill="hold"/>
                                        <p:tgtEl>
                                          <p:spTgt spid="15367"/>
                                        </p:tgtEl>
                                        <p:attrNameLst>
                                          <p:attrName>ppt_w</p:attrName>
                                        </p:attrNameLst>
                                      </p:cBhvr>
                                      <p:tavLst>
                                        <p:tav tm="0">
                                          <p:val>
                                            <p:fltVal val="0"/>
                                          </p:val>
                                        </p:tav>
                                        <p:tav tm="100000">
                                          <p:val>
                                            <p:strVal val="#ppt_w"/>
                                          </p:val>
                                        </p:tav>
                                      </p:tavLst>
                                    </p:anim>
                                    <p:anim calcmode="lin" valueType="num">
                                      <p:cBhvr>
                                        <p:cTn id="18" dur="500" fill="hold"/>
                                        <p:tgtEl>
                                          <p:spTgt spid="153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04800" y="381000"/>
            <a:ext cx="8534400" cy="915988"/>
          </a:xfrm>
          <a:prstGeom prst="rect">
            <a:avLst/>
          </a:prstGeom>
          <a:noFill/>
          <a:ln w="9525">
            <a:noFill/>
            <a:miter lim="800000"/>
            <a:headEnd/>
            <a:tailEnd/>
          </a:ln>
        </p:spPr>
        <p:txBody>
          <a:bodyPr>
            <a:prstTxWarp prst="textNoShape">
              <a:avLst/>
            </a:prstTxWarp>
            <a:spAutoFit/>
          </a:bodyPr>
          <a:lstStyle/>
          <a:p>
            <a:r>
              <a:rPr lang="en-US" sz="2800" b="1" u="sng">
                <a:latin typeface="Baskerville Semibold" charset="0"/>
                <a:ea typeface="Times New Roman" charset="0"/>
                <a:cs typeface="Times New Roman" charset="0"/>
              </a:rPr>
              <a:t>Discrimination</a:t>
            </a:r>
            <a:r>
              <a:rPr lang="en-US" sz="2800">
                <a:ea typeface="Times New Roman" charset="0"/>
                <a:cs typeface="Times New Roman" charset="0"/>
              </a:rPr>
              <a:t> </a:t>
            </a:r>
            <a:r>
              <a:rPr lang="en-US" sz="2600">
                <a:ea typeface="Times New Roman" charset="0"/>
                <a:cs typeface="Times New Roman" charset="0"/>
              </a:rPr>
              <a:t>is the ability to respond differently to distinct stimuli.</a:t>
            </a:r>
            <a:r>
              <a:rPr lang="en-US" sz="2600"/>
              <a:t> (only responding to one type of bell)</a:t>
            </a:r>
            <a:endParaRPr lang="en-US" sz="2800"/>
          </a:p>
        </p:txBody>
      </p:sp>
      <p:pic>
        <p:nvPicPr>
          <p:cNvPr id="44035" name="Picture 5" descr="NS"/>
          <p:cNvPicPr>
            <a:picLocks noChangeAspect="1" noChangeArrowheads="1"/>
          </p:cNvPicPr>
          <p:nvPr/>
        </p:nvPicPr>
        <p:blipFill>
          <a:blip r:embed="rId3"/>
          <a:srcRect/>
          <a:stretch>
            <a:fillRect/>
          </a:stretch>
        </p:blipFill>
        <p:spPr bwMode="auto">
          <a:xfrm>
            <a:off x="609600" y="2971800"/>
            <a:ext cx="2209800" cy="2349500"/>
          </a:xfrm>
          <a:prstGeom prst="rect">
            <a:avLst/>
          </a:prstGeom>
          <a:noFill/>
          <a:ln w="9525">
            <a:noFill/>
            <a:miter lim="800000"/>
            <a:headEnd/>
            <a:tailEnd/>
          </a:ln>
        </p:spPr>
      </p:pic>
      <p:pic>
        <p:nvPicPr>
          <p:cNvPr id="44036" name="Picture 6" descr="bell2">
            <a:hlinkClick r:id="rId4"/>
          </p:cNvPr>
          <p:cNvPicPr>
            <a:picLocks noChangeAspect="1" noChangeArrowheads="1"/>
          </p:cNvPicPr>
          <p:nvPr/>
        </p:nvPicPr>
        <p:blipFill>
          <a:blip r:embed="rId5"/>
          <a:srcRect/>
          <a:stretch>
            <a:fillRect/>
          </a:stretch>
        </p:blipFill>
        <p:spPr bwMode="auto">
          <a:xfrm>
            <a:off x="3733800" y="3048000"/>
            <a:ext cx="1770063" cy="2114550"/>
          </a:xfrm>
          <a:prstGeom prst="rect">
            <a:avLst/>
          </a:prstGeom>
          <a:noFill/>
          <a:ln w="9525">
            <a:noFill/>
            <a:miter lim="800000"/>
            <a:headEnd/>
            <a:tailEnd/>
          </a:ln>
        </p:spPr>
      </p:pic>
      <p:pic>
        <p:nvPicPr>
          <p:cNvPr id="44037" name="Picture 7" descr="bell_prygov2"/>
          <p:cNvPicPr>
            <a:picLocks noChangeAspect="1" noChangeArrowheads="1"/>
          </p:cNvPicPr>
          <p:nvPr/>
        </p:nvPicPr>
        <p:blipFill>
          <a:blip r:embed="rId6"/>
          <a:srcRect/>
          <a:stretch>
            <a:fillRect/>
          </a:stretch>
        </p:blipFill>
        <p:spPr bwMode="auto">
          <a:xfrm>
            <a:off x="6477000" y="3124200"/>
            <a:ext cx="1927225" cy="2190750"/>
          </a:xfrm>
          <a:prstGeom prst="rect">
            <a:avLst/>
          </a:prstGeom>
          <a:noFill/>
          <a:ln w="9525">
            <a:noFill/>
            <a:miter lim="800000"/>
            <a:headEnd/>
            <a:tailEnd/>
          </a:ln>
        </p:spPr>
      </p:pic>
      <p:sp>
        <p:nvSpPr>
          <p:cNvPr id="16392" name="AutoShape 8"/>
          <p:cNvSpPr>
            <a:spLocks noChangeArrowheads="1"/>
          </p:cNvSpPr>
          <p:nvPr/>
        </p:nvSpPr>
        <p:spPr bwMode="auto">
          <a:xfrm>
            <a:off x="3429000" y="2819400"/>
            <a:ext cx="2514600" cy="2590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6394" name="AutoShape 10"/>
          <p:cNvSpPr>
            <a:spLocks noChangeArrowheads="1"/>
          </p:cNvSpPr>
          <p:nvPr/>
        </p:nvSpPr>
        <p:spPr bwMode="auto">
          <a:xfrm>
            <a:off x="6172200" y="2819400"/>
            <a:ext cx="2514600" cy="2590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p:cTn id="7" dur="500" fill="hold"/>
                                        <p:tgtEl>
                                          <p:spTgt spid="16392"/>
                                        </p:tgtEl>
                                        <p:attrNameLst>
                                          <p:attrName>ppt_w</p:attrName>
                                        </p:attrNameLst>
                                      </p:cBhvr>
                                      <p:tavLst>
                                        <p:tav tm="0">
                                          <p:val>
                                            <p:fltVal val="0"/>
                                          </p:val>
                                        </p:tav>
                                        <p:tav tm="100000">
                                          <p:val>
                                            <p:strVal val="#ppt_w"/>
                                          </p:val>
                                        </p:tav>
                                      </p:tavLst>
                                    </p:anim>
                                    <p:anim calcmode="lin" valueType="num">
                                      <p:cBhvr>
                                        <p:cTn id="8" dur="500" fill="hold"/>
                                        <p:tgtEl>
                                          <p:spTgt spid="1639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500"/>
                                  </p:stCondLst>
                                  <p:childTnLst>
                                    <p:set>
                                      <p:cBhvr>
                                        <p:cTn id="11" dur="1" fill="hold">
                                          <p:stCondLst>
                                            <p:cond delay="0"/>
                                          </p:stCondLst>
                                        </p:cTn>
                                        <p:tgtEl>
                                          <p:spTgt spid="16394"/>
                                        </p:tgtEl>
                                        <p:attrNameLst>
                                          <p:attrName>style.visibility</p:attrName>
                                        </p:attrNameLst>
                                      </p:cBhvr>
                                      <p:to>
                                        <p:strVal val="visible"/>
                                      </p:to>
                                    </p:set>
                                    <p:anim calcmode="lin" valueType="num">
                                      <p:cBhvr>
                                        <p:cTn id="12" dur="500" fill="hold"/>
                                        <p:tgtEl>
                                          <p:spTgt spid="16394"/>
                                        </p:tgtEl>
                                        <p:attrNameLst>
                                          <p:attrName>ppt_w</p:attrName>
                                        </p:attrNameLst>
                                      </p:cBhvr>
                                      <p:tavLst>
                                        <p:tav tm="0">
                                          <p:val>
                                            <p:fltVal val="0"/>
                                          </p:val>
                                        </p:tav>
                                        <p:tav tm="100000">
                                          <p:val>
                                            <p:strVal val="#ppt_w"/>
                                          </p:val>
                                        </p:tav>
                                      </p:tavLst>
                                    </p:anim>
                                    <p:anim calcmode="lin" valueType="num">
                                      <p:cBhvr>
                                        <p:cTn id="13" dur="500" fill="hold"/>
                                        <p:tgtEl>
                                          <p:spTgt spid="163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28600" y="457200"/>
            <a:ext cx="8534400" cy="915988"/>
          </a:xfrm>
          <a:prstGeom prst="rect">
            <a:avLst/>
          </a:prstGeom>
          <a:noFill/>
          <a:ln w="9525">
            <a:noFill/>
            <a:miter lim="800000"/>
            <a:headEnd/>
            <a:tailEnd/>
          </a:ln>
        </p:spPr>
        <p:txBody>
          <a:bodyPr>
            <a:prstTxWarp prst="textNoShape">
              <a:avLst/>
            </a:prstTxWarp>
            <a:spAutoFit/>
          </a:bodyPr>
          <a:lstStyle/>
          <a:p>
            <a:r>
              <a:rPr lang="en-US" sz="2800" b="1" u="sng" dirty="0">
                <a:latin typeface="Baskerville Semibold" charset="0"/>
                <a:ea typeface="Times New Roman" charset="0"/>
                <a:cs typeface="Times New Roman" charset="0"/>
              </a:rPr>
              <a:t>Extinction</a:t>
            </a:r>
            <a:r>
              <a:rPr lang="en-US" sz="2800" dirty="0">
                <a:ea typeface="Times New Roman" charset="0"/>
                <a:cs typeface="Times New Roman" charset="0"/>
              </a:rPr>
              <a:t> </a:t>
            </a:r>
            <a:r>
              <a:rPr lang="en-US" sz="2600" dirty="0">
                <a:ea typeface="Times New Roman" charset="0"/>
                <a:cs typeface="Times New Roman" charset="0"/>
              </a:rPr>
              <a:t>the gradual loss of an association over time.  The conditioned response (CR) will gradually die out</a:t>
            </a:r>
            <a:r>
              <a:rPr lang="en-US" sz="2800" dirty="0"/>
              <a:t> </a:t>
            </a:r>
          </a:p>
        </p:txBody>
      </p:sp>
      <p:pic>
        <p:nvPicPr>
          <p:cNvPr id="4" name="Picture 5" descr="NS"/>
          <p:cNvPicPr>
            <a:picLocks noChangeAspect="1" noChangeArrowheads="1"/>
          </p:cNvPicPr>
          <p:nvPr/>
        </p:nvPicPr>
        <p:blipFill>
          <a:blip r:embed="rId3"/>
          <a:srcRect/>
          <a:stretch>
            <a:fillRect/>
          </a:stretch>
        </p:blipFill>
        <p:spPr bwMode="auto">
          <a:xfrm>
            <a:off x="609600" y="3674319"/>
            <a:ext cx="2209800" cy="2349500"/>
          </a:xfrm>
          <a:prstGeom prst="rect">
            <a:avLst/>
          </a:prstGeom>
          <a:noFill/>
          <a:ln w="9525">
            <a:noFill/>
            <a:miter lim="800000"/>
            <a:headEnd/>
            <a:tailEnd/>
          </a:ln>
        </p:spPr>
      </p:pic>
      <p:pic>
        <p:nvPicPr>
          <p:cNvPr id="5" name="Picture 6" descr="bell2">
            <a:hlinkClick r:id="rId4"/>
          </p:cNvPr>
          <p:cNvPicPr>
            <a:picLocks noChangeAspect="1" noChangeArrowheads="1"/>
          </p:cNvPicPr>
          <p:nvPr/>
        </p:nvPicPr>
        <p:blipFill>
          <a:blip r:embed="rId5"/>
          <a:srcRect/>
          <a:stretch>
            <a:fillRect/>
          </a:stretch>
        </p:blipFill>
        <p:spPr bwMode="auto">
          <a:xfrm>
            <a:off x="3760823" y="3771936"/>
            <a:ext cx="1770063" cy="2114550"/>
          </a:xfrm>
          <a:prstGeom prst="rect">
            <a:avLst/>
          </a:prstGeom>
          <a:noFill/>
          <a:ln w="9525">
            <a:noFill/>
            <a:miter lim="800000"/>
            <a:headEnd/>
            <a:tailEnd/>
          </a:ln>
        </p:spPr>
      </p:pic>
      <p:pic>
        <p:nvPicPr>
          <p:cNvPr id="6" name="Picture 7" descr="bell_prygov2"/>
          <p:cNvPicPr>
            <a:picLocks noChangeAspect="1" noChangeArrowheads="1"/>
          </p:cNvPicPr>
          <p:nvPr/>
        </p:nvPicPr>
        <p:blipFill>
          <a:blip r:embed="rId6"/>
          <a:srcRect/>
          <a:stretch>
            <a:fillRect/>
          </a:stretch>
        </p:blipFill>
        <p:spPr bwMode="auto">
          <a:xfrm>
            <a:off x="6652651" y="3674319"/>
            <a:ext cx="1927225" cy="2190750"/>
          </a:xfrm>
          <a:prstGeom prst="rect">
            <a:avLst/>
          </a:prstGeom>
          <a:noFill/>
          <a:ln w="9525">
            <a:noFill/>
            <a:miter lim="800000"/>
            <a:headEnd/>
            <a:tailEnd/>
          </a:ln>
        </p:spPr>
      </p:pic>
      <p:sp>
        <p:nvSpPr>
          <p:cNvPr id="7" name="AutoShape 8"/>
          <p:cNvSpPr>
            <a:spLocks noChangeArrowheads="1"/>
          </p:cNvSpPr>
          <p:nvPr/>
        </p:nvSpPr>
        <p:spPr bwMode="auto">
          <a:xfrm>
            <a:off x="3429000" y="3433019"/>
            <a:ext cx="2514600" cy="2590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 name="AutoShape 8"/>
          <p:cNvSpPr>
            <a:spLocks noChangeArrowheads="1"/>
          </p:cNvSpPr>
          <p:nvPr/>
        </p:nvSpPr>
        <p:spPr bwMode="auto">
          <a:xfrm>
            <a:off x="6324600" y="3433019"/>
            <a:ext cx="2514600" cy="2590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 name="AutoShape 8"/>
          <p:cNvSpPr>
            <a:spLocks noChangeArrowheads="1"/>
          </p:cNvSpPr>
          <p:nvPr/>
        </p:nvSpPr>
        <p:spPr bwMode="auto">
          <a:xfrm>
            <a:off x="304799" y="3674319"/>
            <a:ext cx="2721807" cy="2590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p:val>
                                            <p:fltVal val="0"/>
                                          </p:val>
                                        </p:tav>
                                        <p:tav tm="100000">
                                          <p:val>
                                            <p:strVal val="#ppt_w"/>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0" fill="hold"/>
                                        <p:tgtEl>
                                          <p:spTgt spid="8"/>
                                        </p:tgtEl>
                                        <p:attrNameLst>
                                          <p:attrName>ppt_w</p:attrName>
                                        </p:attrNameLst>
                                      </p:cBhvr>
                                      <p:tavLst>
                                        <p:tav tm="0">
                                          <p:val>
                                            <p:fltVal val="0"/>
                                          </p:val>
                                        </p:tav>
                                        <p:tav tm="100000">
                                          <p:val>
                                            <p:strVal val="#ppt_w"/>
                                          </p:val>
                                        </p:tav>
                                      </p:tavLst>
                                    </p:anim>
                                    <p:anim calcmode="lin" valueType="num">
                                      <p:cBhvr>
                                        <p:cTn id="12" dur="50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0" fill="hold"/>
                                        <p:tgtEl>
                                          <p:spTgt spid="9"/>
                                        </p:tgtEl>
                                        <p:attrNameLst>
                                          <p:attrName>ppt_w</p:attrName>
                                        </p:attrNameLst>
                                      </p:cBhvr>
                                      <p:tavLst>
                                        <p:tav tm="0">
                                          <p:val>
                                            <p:fltVal val="0"/>
                                          </p:val>
                                        </p:tav>
                                        <p:tav tm="100000">
                                          <p:val>
                                            <p:strVal val="#ppt_w"/>
                                          </p:val>
                                        </p:tav>
                                      </p:tavLst>
                                    </p:anim>
                                    <p:anim calcmode="lin" valueType="num">
                                      <p:cBhvr>
                                        <p:cTn id="16"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 y="1752600"/>
            <a:ext cx="8305800" cy="1373188"/>
          </a:xfrm>
          <a:prstGeom prst="rect">
            <a:avLst/>
          </a:prstGeom>
          <a:noFill/>
          <a:ln w="9525">
            <a:noFill/>
            <a:miter lim="800000"/>
            <a:headEnd/>
            <a:tailEnd/>
          </a:ln>
        </p:spPr>
        <p:txBody>
          <a:bodyPr>
            <a:prstTxWarp prst="textNoShape">
              <a:avLst/>
            </a:prstTxWarp>
            <a:spAutoFit/>
          </a:bodyPr>
          <a:lstStyle/>
          <a:p>
            <a:r>
              <a:rPr lang="en-US" sz="2800">
                <a:ea typeface="Times New Roman" charset="0"/>
                <a:cs typeface="Times New Roman" charset="0"/>
              </a:rPr>
              <a:t>Little Albert experiment conducted by John Watson proved that conditioning of emotions to neutral objects is possible</a:t>
            </a:r>
            <a:r>
              <a:rPr lang="en-US" sz="2800"/>
              <a:t> </a:t>
            </a:r>
          </a:p>
        </p:txBody>
      </p:sp>
      <p:pic>
        <p:nvPicPr>
          <p:cNvPr id="46083" name="Picture 5" descr="littlealbert"/>
          <p:cNvPicPr>
            <a:picLocks noChangeAspect="1" noChangeArrowheads="1"/>
          </p:cNvPicPr>
          <p:nvPr/>
        </p:nvPicPr>
        <p:blipFill>
          <a:blip r:embed="rId3"/>
          <a:srcRect/>
          <a:stretch>
            <a:fillRect/>
          </a:stretch>
        </p:blipFill>
        <p:spPr bwMode="auto">
          <a:xfrm>
            <a:off x="228600" y="3276600"/>
            <a:ext cx="4495800" cy="3371850"/>
          </a:xfrm>
          <a:prstGeom prst="rect">
            <a:avLst/>
          </a:prstGeom>
          <a:noFill/>
          <a:ln w="9525">
            <a:noFill/>
            <a:miter lim="800000"/>
            <a:headEnd/>
            <a:tailEnd/>
          </a:ln>
        </p:spPr>
      </p:pic>
      <p:pic>
        <p:nvPicPr>
          <p:cNvPr id="46084" name="Picture 3"/>
          <p:cNvPicPr>
            <a:picLocks noChangeAspect="1"/>
          </p:cNvPicPr>
          <p:nvPr/>
        </p:nvPicPr>
        <p:blipFill>
          <a:blip r:embed="rId4"/>
          <a:srcRect/>
          <a:stretch>
            <a:fillRect/>
          </a:stretch>
        </p:blipFill>
        <p:spPr bwMode="auto">
          <a:xfrm>
            <a:off x="5105400" y="3048000"/>
            <a:ext cx="3805238" cy="3581400"/>
          </a:xfrm>
          <a:prstGeom prst="rect">
            <a:avLst/>
          </a:prstGeom>
          <a:noFill/>
          <a:ln w="9525">
            <a:noFill/>
            <a:miter lim="800000"/>
            <a:headEnd/>
            <a:tailEnd/>
          </a:ln>
        </p:spPr>
      </p:pic>
      <p:pic>
        <p:nvPicPr>
          <p:cNvPr id="46085" name="Picture 4"/>
          <p:cNvPicPr>
            <a:picLocks noChangeAspect="1"/>
          </p:cNvPicPr>
          <p:nvPr/>
        </p:nvPicPr>
        <p:blipFill>
          <a:blip r:embed="rId5"/>
          <a:srcRect/>
          <a:stretch>
            <a:fillRect/>
          </a:stretch>
        </p:blipFill>
        <p:spPr bwMode="auto">
          <a:xfrm>
            <a:off x="6892925" y="0"/>
            <a:ext cx="2251075" cy="2079625"/>
          </a:xfrm>
          <a:prstGeom prst="rect">
            <a:avLst/>
          </a:prstGeom>
          <a:noFill/>
          <a:ln w="9525">
            <a:noFill/>
            <a:miter lim="800000"/>
            <a:headEnd/>
            <a:tailEnd/>
          </a:ln>
        </p:spPr>
      </p:pic>
      <p:sp>
        <p:nvSpPr>
          <p:cNvPr id="7" name="5-Point Star 6"/>
          <p:cNvSpPr/>
          <p:nvPr/>
        </p:nvSpPr>
        <p:spPr>
          <a:xfrm>
            <a:off x="304800" y="304800"/>
            <a:ext cx="685800" cy="533400"/>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28600" y="422275"/>
            <a:ext cx="8534400" cy="584200"/>
          </a:xfrm>
          <a:prstGeom prst="rect">
            <a:avLst/>
          </a:prstGeom>
          <a:noFill/>
          <a:ln w="9525">
            <a:noFill/>
            <a:miter lim="800000"/>
            <a:headEnd/>
            <a:tailEnd/>
          </a:ln>
        </p:spPr>
        <p:txBody>
          <a:bodyPr>
            <a:prstTxWarp prst="textNoShape">
              <a:avLst/>
            </a:prstTxWarp>
            <a:spAutoFit/>
          </a:bodyPr>
          <a:lstStyle/>
          <a:p>
            <a:pPr algn="ctr"/>
            <a:r>
              <a:rPr lang="en-US" sz="3200" b="1">
                <a:latin typeface="Apple Casual" charset="0"/>
                <a:ea typeface="Apple Casual" charset="0"/>
                <a:cs typeface="Apple Casual" charset="0"/>
              </a:rPr>
              <a:t>CLASSICAL CONDITIONING AND ADVERTISING</a:t>
            </a:r>
          </a:p>
        </p:txBody>
      </p:sp>
      <p:sp>
        <p:nvSpPr>
          <p:cNvPr id="56323" name="Text Box 3"/>
          <p:cNvSpPr txBox="1">
            <a:spLocks noChangeArrowheads="1"/>
          </p:cNvSpPr>
          <p:nvPr/>
        </p:nvSpPr>
        <p:spPr bwMode="auto">
          <a:xfrm>
            <a:off x="381000" y="4944650"/>
            <a:ext cx="8245475" cy="1570038"/>
          </a:xfrm>
          <a:prstGeom prst="rect">
            <a:avLst/>
          </a:prstGeom>
          <a:noFill/>
          <a:ln w="9525">
            <a:noFill/>
            <a:miter lim="800000"/>
            <a:headEnd/>
            <a:tailEnd/>
          </a:ln>
        </p:spPr>
        <p:txBody>
          <a:bodyPr>
            <a:prstTxWarp prst="textNoShape">
              <a:avLst/>
            </a:prstTxWarp>
            <a:spAutoFit/>
          </a:bodyPr>
          <a:lstStyle/>
          <a:p>
            <a:r>
              <a:rPr lang="en-US" b="1" dirty="0"/>
              <a:t>Before we have heard of a product, it is Neutral. If we associate the product (N) with pleasant images (UCS), which produce pleasant feelings (UCR), the product (CS) will later create pleasant feelings (CR).</a:t>
            </a:r>
          </a:p>
        </p:txBody>
      </p:sp>
      <p:sp>
        <p:nvSpPr>
          <p:cNvPr id="4" name="TextBox 3"/>
          <p:cNvSpPr txBox="1">
            <a:spLocks noChangeArrowheads="1"/>
          </p:cNvSpPr>
          <p:nvPr/>
        </p:nvSpPr>
        <p:spPr bwMode="auto">
          <a:xfrm>
            <a:off x="381000" y="1219200"/>
            <a:ext cx="8305800" cy="3046988"/>
          </a:xfrm>
          <a:prstGeom prst="rect">
            <a:avLst/>
          </a:prstGeom>
          <a:noFill/>
          <a:ln w="9525">
            <a:noFill/>
            <a:miter lim="800000"/>
            <a:headEnd/>
            <a:tailEnd/>
          </a:ln>
        </p:spPr>
        <p:txBody>
          <a:bodyPr>
            <a:prstTxWarp prst="textNoShape">
              <a:avLst/>
            </a:prstTxWarp>
            <a:spAutoFit/>
          </a:bodyPr>
          <a:lstStyle/>
          <a:p>
            <a:r>
              <a:rPr lang="en-US" sz="2400" b="1" dirty="0"/>
              <a:t>Ways in which classical conditioning helps sell…</a:t>
            </a:r>
          </a:p>
          <a:p>
            <a:pPr>
              <a:buFont typeface="Arial" charset="0"/>
              <a:buChar char="•"/>
            </a:pPr>
            <a:r>
              <a:rPr lang="en-US" sz="2400" i="1" dirty="0"/>
              <a:t> Pairing popular music together with products in ads to generate positive feelings</a:t>
            </a:r>
          </a:p>
          <a:p>
            <a:pPr>
              <a:buFont typeface="Arial" charset="0"/>
              <a:buChar char="•"/>
            </a:pPr>
            <a:r>
              <a:rPr lang="en-US" sz="2400" i="1" dirty="0"/>
              <a:t> Consistently advertising a product on an exciting game show may result in the product itself generating excitement</a:t>
            </a:r>
          </a:p>
          <a:p>
            <a:pPr>
              <a:buFont typeface="Arial" charset="0"/>
              <a:buChar char="•"/>
            </a:pPr>
            <a:r>
              <a:rPr lang="en-US" sz="2400" i="1" dirty="0"/>
              <a:t> Christmas music played in a story may trigger happy memories in a consumer’s mind persuading them to enter the store</a:t>
            </a:r>
            <a:r>
              <a:rPr lang="en-US" i="1" dirty="0"/>
              <a:t>.</a:t>
            </a:r>
          </a:p>
        </p:txBody>
      </p:sp>
      <p:pic>
        <p:nvPicPr>
          <p:cNvPr id="5" name="02 All I Want For Christmas Is You.mp3">
            <a:hlinkClick r:id="" action="ppaction://media"/>
          </p:cNvPr>
          <p:cNvPicPr>
            <a:picLocks noRot="1" noChangeAspect="1"/>
          </p:cNvPicPr>
          <p:nvPr>
            <a:audioFile r:link="rId1"/>
          </p:nvPr>
        </p:nvPicPr>
        <p:blipFill>
          <a:blip r:embed="rId4"/>
          <a:srcRect/>
          <a:stretch>
            <a:fillRect/>
          </a:stretch>
        </p:blipFill>
        <p:spPr bwMode="auto">
          <a:xfrm>
            <a:off x="1906310" y="3983613"/>
            <a:ext cx="282575" cy="282575"/>
          </a:xfrm>
          <a:prstGeom prst="rect">
            <a:avLst/>
          </a:prstGeom>
          <a:noFill/>
          <a:ln w="9525">
            <a:noFill/>
            <a:miter lim="800000"/>
            <a:headEnd/>
            <a:tailEnd/>
          </a:ln>
        </p:spPr>
      </p:pic>
      <p:pic>
        <p:nvPicPr>
          <p:cNvPr id="6" name="Picture 5"/>
          <p:cNvPicPr>
            <a:picLocks noChangeAspect="1"/>
          </p:cNvPicPr>
          <p:nvPr/>
        </p:nvPicPr>
        <p:blipFill>
          <a:blip r:embed="rId5"/>
          <a:stretch>
            <a:fillRect/>
          </a:stretch>
        </p:blipFill>
        <p:spPr>
          <a:xfrm>
            <a:off x="3390900" y="3429000"/>
            <a:ext cx="53721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89979E"/>
                                      </p:to>
                                    </p:animClr>
                                  </p:sub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89979E"/>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89979E"/>
                                      </p:to>
                                    </p:animClr>
                                  </p:sub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89979E"/>
                                      </p:to>
                                    </p:animClr>
                                  </p:subTnLst>
                                </p:cTn>
                              </p:par>
                              <p:par>
                                <p:cTn id="23" presetID="1" presetClass="mediacall" presetSubtype="0" fill="hold" nodeType="withEffect">
                                  <p:stCondLst>
                                    <p:cond delay="0"/>
                                  </p:stCondLst>
                                  <p:childTnLst>
                                    <p:cmd type="call" cmd="playFrom(0.0)">
                                      <p:cBhvr>
                                        <p:cTn id="24" dur="241475" fill="hold"/>
                                        <p:tgtEl>
                                          <p:spTgt spid="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6323"/>
                                        </p:tgtEl>
                                        <p:attrNameLst>
                                          <p:attrName>style.visibility</p:attrName>
                                        </p:attrNameLst>
                                      </p:cBhvr>
                                      <p:to>
                                        <p:strVal val="visible"/>
                                      </p:to>
                                    </p:set>
                                    <p:animEffect transition="in" filter="fade">
                                      <p:cBhvr>
                                        <p:cTn id="29"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56323" grpId="0"/>
      <p:bldP spid="4" grpId="0" build="p" bldLvl="5"/>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128</TotalTime>
  <Words>1168</Words>
  <Application>Microsoft Office PowerPoint</Application>
  <PresentationFormat>On-screen Show (4:3)</PresentationFormat>
  <Paragraphs>116</Paragraphs>
  <Slides>26</Slides>
  <Notes>20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MS PGothic</vt:lpstr>
      <vt:lpstr>Apple Casual</vt:lpstr>
      <vt:lpstr>Arial</vt:lpstr>
      <vt:lpstr>Baskerville Semibold</vt:lpstr>
      <vt:lpstr>Calibri</vt:lpstr>
      <vt:lpstr>News Gothic MT</vt:lpstr>
      <vt:lpstr>Symbol</vt:lpstr>
      <vt:lpstr>Times New Roman</vt:lpstr>
      <vt:lpstr>Wingdings 2</vt: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Northampton Area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Teacher Teacher</dc:creator>
  <cp:lastModifiedBy>Kenneth Collishaw</cp:lastModifiedBy>
  <cp:revision>14</cp:revision>
  <dcterms:created xsi:type="dcterms:W3CDTF">2011-11-11T12:00:56Z</dcterms:created>
  <dcterms:modified xsi:type="dcterms:W3CDTF">2016-01-15T18:26:45Z</dcterms:modified>
</cp:coreProperties>
</file>